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7"/>
  </p:notesMasterIdLst>
  <p:sldIdLst>
    <p:sldId id="340" r:id="rId2"/>
    <p:sldId id="257" r:id="rId3"/>
    <p:sldId id="267" r:id="rId4"/>
    <p:sldId id="342" r:id="rId5"/>
    <p:sldId id="313" r:id="rId6"/>
    <p:sldId id="314" r:id="rId7"/>
    <p:sldId id="343" r:id="rId8"/>
    <p:sldId id="345" r:id="rId9"/>
    <p:sldId id="346" r:id="rId10"/>
    <p:sldId id="348" r:id="rId11"/>
    <p:sldId id="338" r:id="rId12"/>
    <p:sldId id="270" r:id="rId13"/>
    <p:sldId id="271" r:id="rId14"/>
    <p:sldId id="273" r:id="rId15"/>
    <p:sldId id="274" r:id="rId16"/>
    <p:sldId id="275" r:id="rId17"/>
    <p:sldId id="276" r:id="rId18"/>
    <p:sldId id="277" r:id="rId19"/>
    <p:sldId id="279" r:id="rId20"/>
    <p:sldId id="280" r:id="rId21"/>
    <p:sldId id="287" r:id="rId22"/>
    <p:sldId id="281" r:id="rId23"/>
    <p:sldId id="282" r:id="rId24"/>
    <p:sldId id="341" r:id="rId25"/>
    <p:sldId id="288" r:id="rId26"/>
    <p:sldId id="290" r:id="rId27"/>
    <p:sldId id="294" r:id="rId28"/>
    <p:sldId id="298" r:id="rId29"/>
    <p:sldId id="299" r:id="rId30"/>
    <p:sldId id="300" r:id="rId31"/>
    <p:sldId id="306" r:id="rId32"/>
    <p:sldId id="310" r:id="rId33"/>
    <p:sldId id="312" r:id="rId34"/>
    <p:sldId id="315" r:id="rId35"/>
    <p:sldId id="316" r:id="rId36"/>
    <p:sldId id="318" r:id="rId37"/>
    <p:sldId id="319" r:id="rId38"/>
    <p:sldId id="320" r:id="rId39"/>
    <p:sldId id="331" r:id="rId40"/>
    <p:sldId id="332" r:id="rId41"/>
    <p:sldId id="333" r:id="rId42"/>
    <p:sldId id="335" r:id="rId43"/>
    <p:sldId id="336" r:id="rId44"/>
    <p:sldId id="337" r:id="rId45"/>
    <p:sldId id="339"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874AF-5EF5-43DC-BA6D-7B1EA1E92D3E}" type="doc">
      <dgm:prSet loTypeId="urn:microsoft.com/office/officeart/2005/8/layout/radial1" loCatId="cycle" qsTypeId="urn:microsoft.com/office/officeart/2005/8/quickstyle/3d2" qsCatId="3D" csTypeId="urn:microsoft.com/office/officeart/2005/8/colors/colorful1" csCatId="colorful" phldr="1"/>
      <dgm:spPr/>
      <dgm:t>
        <a:bodyPr/>
        <a:lstStyle/>
        <a:p>
          <a:endParaRPr lang="it-IT"/>
        </a:p>
      </dgm:t>
    </dgm:pt>
    <dgm:pt modelId="{548B7733-4FFD-4444-941C-94EB9DA5020D}">
      <dgm:prSet phldrT="[Testo]"/>
      <dgm:spPr>
        <a:xfrm>
          <a:off x="2253300" y="1455706"/>
          <a:ext cx="1117662" cy="1117662"/>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it-IT">
              <a:solidFill>
                <a:sysClr val="window" lastClr="FFFFFF"/>
              </a:solidFill>
              <a:latin typeface="Calibri"/>
              <a:ea typeface="+mn-ea"/>
              <a:cs typeface="+mn-cs"/>
            </a:rPr>
            <a:t>le funzioni esecutive ci permettono di</a:t>
          </a:r>
        </a:p>
      </dgm:t>
    </dgm:pt>
    <dgm:pt modelId="{9D764871-1606-4DC9-831E-05A98B96785B}" type="parTrans" cxnId="{9E3F8BB9-B0FC-4DE8-8AAA-D3E4E408CE5A}">
      <dgm:prSet/>
      <dgm:spPr/>
      <dgm:t>
        <a:bodyPr/>
        <a:lstStyle/>
        <a:p>
          <a:endParaRPr lang="it-IT"/>
        </a:p>
      </dgm:t>
    </dgm:pt>
    <dgm:pt modelId="{40853C50-D633-42FF-84E3-1B5BCAF9C448}" type="sibTrans" cxnId="{9E3F8BB9-B0FC-4DE8-8AAA-D3E4E408CE5A}">
      <dgm:prSet/>
      <dgm:spPr/>
      <dgm:t>
        <a:bodyPr/>
        <a:lstStyle/>
        <a:p>
          <a:endParaRPr lang="it-IT"/>
        </a:p>
      </dgm:t>
    </dgm:pt>
    <dgm:pt modelId="{2A2C2A5B-4B1C-4032-BC73-D20B4A1B32D5}">
      <dgm:prSet phldrT="[Testo]"/>
      <dgm:spPr>
        <a:xfrm>
          <a:off x="1639921" y="1870"/>
          <a:ext cx="2344419" cy="111766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it-IT">
              <a:solidFill>
                <a:sysClr val="window" lastClr="FFFFFF"/>
              </a:solidFill>
              <a:latin typeface="Calibri"/>
              <a:ea typeface="+mn-ea"/>
              <a:cs typeface="+mn-cs"/>
            </a:rPr>
            <a:t>darci degli obiettivi e pianificare l'azione per  raggiungerli</a:t>
          </a:r>
        </a:p>
      </dgm:t>
    </dgm:pt>
    <dgm:pt modelId="{C10A9F9A-34B5-4446-9C19-8F3C0016CDE7}" type="parTrans" cxnId="{C6553CE0-DDF5-4609-9CAA-12145FD59449}">
      <dgm:prSet/>
      <dgm:spPr>
        <a:xfrm rot="16200000">
          <a:off x="2644044" y="1269689"/>
          <a:ext cx="336174" cy="35859"/>
        </a:xfrm>
        <a:custGeom>
          <a:avLst/>
          <a:gdLst/>
          <a:ahLst/>
          <a:cxnLst/>
          <a:rect l="0" t="0" r="0" b="0"/>
          <a:pathLst>
            <a:path>
              <a:moveTo>
                <a:pt x="0" y="17929"/>
              </a:moveTo>
              <a:lnTo>
                <a:pt x="33617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it-IT">
            <a:solidFill>
              <a:sysClr val="windowText" lastClr="000000">
                <a:hueOff val="0"/>
                <a:satOff val="0"/>
                <a:lumOff val="0"/>
                <a:alphaOff val="0"/>
              </a:sysClr>
            </a:solidFill>
            <a:latin typeface="Calibri"/>
            <a:ea typeface="+mn-ea"/>
            <a:cs typeface="+mn-cs"/>
          </a:endParaRPr>
        </a:p>
      </dgm:t>
    </dgm:pt>
    <dgm:pt modelId="{6DC7C8EB-9B38-4FAA-8A38-BDB48D7F7FAD}" type="sibTrans" cxnId="{C6553CE0-DDF5-4609-9CAA-12145FD59449}">
      <dgm:prSet/>
      <dgm:spPr/>
      <dgm:t>
        <a:bodyPr/>
        <a:lstStyle/>
        <a:p>
          <a:endParaRPr lang="it-IT"/>
        </a:p>
      </dgm:t>
    </dgm:pt>
    <dgm:pt modelId="{11E068F4-1094-4CFA-91AA-61E542538D7C}">
      <dgm:prSet phldrT="[Testo]"/>
      <dgm:spPr>
        <a:xfrm>
          <a:off x="3554140" y="1414254"/>
          <a:ext cx="2056084" cy="111766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it-IT">
              <a:solidFill>
                <a:sysClr val="windowText" lastClr="000000"/>
              </a:solidFill>
              <a:latin typeface="Calibri"/>
              <a:ea typeface="+mn-ea"/>
              <a:cs typeface="+mn-cs"/>
            </a:rPr>
            <a:t>ricordare gli obiettivi per il tempo necessario a raggiungerli</a:t>
          </a:r>
        </a:p>
      </dgm:t>
    </dgm:pt>
    <dgm:pt modelId="{007EE736-D212-4E32-9075-342DF321B16E}" type="parTrans" cxnId="{8DF87205-5703-428B-8EF7-A9B4940D7042}">
      <dgm:prSet/>
      <dgm:spPr>
        <a:xfrm rot="21519507">
          <a:off x="3370783" y="1981366"/>
          <a:ext cx="184334" cy="35859"/>
        </a:xfrm>
        <a:custGeom>
          <a:avLst/>
          <a:gdLst/>
          <a:ahLst/>
          <a:cxnLst/>
          <a:rect l="0" t="0" r="0" b="0"/>
          <a:pathLst>
            <a:path>
              <a:moveTo>
                <a:pt x="0" y="17929"/>
              </a:moveTo>
              <a:lnTo>
                <a:pt x="18433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it-IT">
            <a:solidFill>
              <a:sysClr val="windowText" lastClr="000000">
                <a:hueOff val="0"/>
                <a:satOff val="0"/>
                <a:lumOff val="0"/>
                <a:alphaOff val="0"/>
              </a:sysClr>
            </a:solidFill>
            <a:latin typeface="Calibri"/>
            <a:ea typeface="+mn-ea"/>
            <a:cs typeface="+mn-cs"/>
          </a:endParaRPr>
        </a:p>
      </dgm:t>
    </dgm:pt>
    <dgm:pt modelId="{8EDD28DE-00DF-4308-8247-234C9B12AA36}" type="sibTrans" cxnId="{8DF87205-5703-428B-8EF7-A9B4940D7042}">
      <dgm:prSet/>
      <dgm:spPr/>
      <dgm:t>
        <a:bodyPr/>
        <a:lstStyle/>
        <a:p>
          <a:endParaRPr lang="it-IT"/>
        </a:p>
      </dgm:t>
    </dgm:pt>
    <dgm:pt modelId="{0D98CFCF-498D-40B0-9852-0B288A4DDDCA}">
      <dgm:prSet phldrT="[Testo]"/>
      <dgm:spPr>
        <a:xfrm>
          <a:off x="1401630" y="2909542"/>
          <a:ext cx="2821001" cy="111766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it-IT">
              <a:solidFill>
                <a:srgbClr val="FFFF00"/>
              </a:solidFill>
              <a:latin typeface="Calibri"/>
              <a:ea typeface="+mn-ea"/>
              <a:cs typeface="+mn-cs"/>
            </a:rPr>
            <a:t>scegliere e iniziare le azioni necessarie per raggiungerli, perseverando fino al raggiungimento</a:t>
          </a:r>
        </a:p>
      </dgm:t>
    </dgm:pt>
    <dgm:pt modelId="{F32289C6-6BC0-42EA-85D5-8A8FF7CCD0B6}" type="parTrans" cxnId="{809BB5D1-B114-4129-BBAF-7A6CFF895EB2}">
      <dgm:prSet/>
      <dgm:spPr>
        <a:xfrm rot="5400000">
          <a:off x="2644044" y="2723525"/>
          <a:ext cx="336174" cy="35859"/>
        </a:xfrm>
        <a:custGeom>
          <a:avLst/>
          <a:gdLst/>
          <a:ahLst/>
          <a:cxnLst/>
          <a:rect l="0" t="0" r="0" b="0"/>
          <a:pathLst>
            <a:path>
              <a:moveTo>
                <a:pt x="0" y="17929"/>
              </a:moveTo>
              <a:lnTo>
                <a:pt x="33617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it-IT">
            <a:solidFill>
              <a:sysClr val="windowText" lastClr="000000">
                <a:hueOff val="0"/>
                <a:satOff val="0"/>
                <a:lumOff val="0"/>
                <a:alphaOff val="0"/>
              </a:sysClr>
            </a:solidFill>
            <a:latin typeface="Calibri"/>
            <a:ea typeface="+mn-ea"/>
            <a:cs typeface="+mn-cs"/>
          </a:endParaRPr>
        </a:p>
      </dgm:t>
    </dgm:pt>
    <dgm:pt modelId="{DFFA5EB8-EB4E-4F9D-B818-D153BB78CC0C}" type="sibTrans" cxnId="{809BB5D1-B114-4129-BBAF-7A6CFF895EB2}">
      <dgm:prSet/>
      <dgm:spPr/>
      <dgm:t>
        <a:bodyPr/>
        <a:lstStyle/>
        <a:p>
          <a:endParaRPr lang="it-IT"/>
        </a:p>
      </dgm:t>
    </dgm:pt>
    <dgm:pt modelId="{F3E496D4-C97C-4DFA-8CD2-707875860CA8}">
      <dgm:prSet phldrT="[Testo]"/>
      <dgm:spPr>
        <a:xfrm>
          <a:off x="0" y="1455706"/>
          <a:ext cx="2084160" cy="111766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it-IT">
              <a:solidFill>
                <a:sysClr val="windowText" lastClr="000000"/>
              </a:solidFill>
              <a:latin typeface="Calibri"/>
              <a:ea typeface="+mn-ea"/>
              <a:cs typeface="+mn-cs"/>
            </a:rPr>
            <a:t>monitorare e aggiustare il nostro comportamento in relazione agli accadimenti</a:t>
          </a:r>
        </a:p>
      </dgm:t>
    </dgm:pt>
    <dgm:pt modelId="{BADBBDB6-814C-4CFA-B113-30E04EFE6E1B}" type="parTrans" cxnId="{879B0D85-C5FE-44B8-A0D7-1A1000EA758B}">
      <dgm:prSet/>
      <dgm:spPr>
        <a:xfrm rot="10800000">
          <a:off x="2084160" y="1996607"/>
          <a:ext cx="169140" cy="35859"/>
        </a:xfrm>
        <a:custGeom>
          <a:avLst/>
          <a:gdLst/>
          <a:ahLst/>
          <a:cxnLst/>
          <a:rect l="0" t="0" r="0" b="0"/>
          <a:pathLst>
            <a:path>
              <a:moveTo>
                <a:pt x="0" y="17929"/>
              </a:moveTo>
              <a:lnTo>
                <a:pt x="169140"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it-IT">
            <a:solidFill>
              <a:sysClr val="windowText" lastClr="000000">
                <a:hueOff val="0"/>
                <a:satOff val="0"/>
                <a:lumOff val="0"/>
                <a:alphaOff val="0"/>
              </a:sysClr>
            </a:solidFill>
            <a:latin typeface="Calibri"/>
            <a:ea typeface="+mn-ea"/>
            <a:cs typeface="+mn-cs"/>
          </a:endParaRPr>
        </a:p>
      </dgm:t>
    </dgm:pt>
    <dgm:pt modelId="{B73BCC2A-8542-4CC3-99B3-B572B7A1C9FF}" type="sibTrans" cxnId="{879B0D85-C5FE-44B8-A0D7-1A1000EA758B}">
      <dgm:prSet/>
      <dgm:spPr/>
      <dgm:t>
        <a:bodyPr/>
        <a:lstStyle/>
        <a:p>
          <a:endParaRPr lang="it-IT"/>
        </a:p>
      </dgm:t>
    </dgm:pt>
    <dgm:pt modelId="{E0A807D4-C519-437F-B9DD-648CB498C1A8}" type="pres">
      <dgm:prSet presAssocID="{879874AF-5EF5-43DC-BA6D-7B1EA1E92D3E}" presName="cycle" presStyleCnt="0">
        <dgm:presLayoutVars>
          <dgm:chMax val="1"/>
          <dgm:dir/>
          <dgm:animLvl val="ctr"/>
          <dgm:resizeHandles val="exact"/>
        </dgm:presLayoutVars>
      </dgm:prSet>
      <dgm:spPr/>
      <dgm:t>
        <a:bodyPr/>
        <a:lstStyle/>
        <a:p>
          <a:endParaRPr lang="it-IT"/>
        </a:p>
      </dgm:t>
    </dgm:pt>
    <dgm:pt modelId="{833BFB67-652B-46F3-9321-C6AAFA8CD9A0}" type="pres">
      <dgm:prSet presAssocID="{548B7733-4FFD-4444-941C-94EB9DA5020D}" presName="centerShape" presStyleLbl="node0" presStyleIdx="0" presStyleCnt="1"/>
      <dgm:spPr/>
      <dgm:t>
        <a:bodyPr/>
        <a:lstStyle/>
        <a:p>
          <a:endParaRPr lang="it-IT"/>
        </a:p>
      </dgm:t>
    </dgm:pt>
    <dgm:pt modelId="{A51FCC48-A3DF-40ED-953E-CF94093781D6}" type="pres">
      <dgm:prSet presAssocID="{C10A9F9A-34B5-4446-9C19-8F3C0016CDE7}" presName="Name9" presStyleLbl="parChTrans1D2" presStyleIdx="0" presStyleCnt="4"/>
      <dgm:spPr/>
      <dgm:t>
        <a:bodyPr/>
        <a:lstStyle/>
        <a:p>
          <a:endParaRPr lang="it-IT"/>
        </a:p>
      </dgm:t>
    </dgm:pt>
    <dgm:pt modelId="{DB3CE306-F640-4F32-8E86-49D55B6D4AE2}" type="pres">
      <dgm:prSet presAssocID="{C10A9F9A-34B5-4446-9C19-8F3C0016CDE7}" presName="connTx" presStyleLbl="parChTrans1D2" presStyleIdx="0" presStyleCnt="4"/>
      <dgm:spPr/>
      <dgm:t>
        <a:bodyPr/>
        <a:lstStyle/>
        <a:p>
          <a:endParaRPr lang="it-IT"/>
        </a:p>
      </dgm:t>
    </dgm:pt>
    <dgm:pt modelId="{71B3CA83-877D-415D-A65C-5347ABA4ADDD}" type="pres">
      <dgm:prSet presAssocID="{2A2C2A5B-4B1C-4032-BC73-D20B4A1B32D5}" presName="node" presStyleLbl="node1" presStyleIdx="0" presStyleCnt="4" custScaleX="209761">
        <dgm:presLayoutVars>
          <dgm:bulletEnabled val="1"/>
        </dgm:presLayoutVars>
      </dgm:prSet>
      <dgm:spPr/>
      <dgm:t>
        <a:bodyPr/>
        <a:lstStyle/>
        <a:p>
          <a:endParaRPr lang="it-IT"/>
        </a:p>
      </dgm:t>
    </dgm:pt>
    <dgm:pt modelId="{D0C9BA68-BCA6-4CCA-B820-16537F81264A}" type="pres">
      <dgm:prSet presAssocID="{007EE736-D212-4E32-9075-342DF321B16E}" presName="Name9" presStyleLbl="parChTrans1D2" presStyleIdx="1" presStyleCnt="4"/>
      <dgm:spPr/>
      <dgm:t>
        <a:bodyPr/>
        <a:lstStyle/>
        <a:p>
          <a:endParaRPr lang="it-IT"/>
        </a:p>
      </dgm:t>
    </dgm:pt>
    <dgm:pt modelId="{4FB98B9C-7E18-4555-AFC5-9E741CACB586}" type="pres">
      <dgm:prSet presAssocID="{007EE736-D212-4E32-9075-342DF321B16E}" presName="connTx" presStyleLbl="parChTrans1D2" presStyleIdx="1" presStyleCnt="4"/>
      <dgm:spPr/>
      <dgm:t>
        <a:bodyPr/>
        <a:lstStyle/>
        <a:p>
          <a:endParaRPr lang="it-IT"/>
        </a:p>
      </dgm:t>
    </dgm:pt>
    <dgm:pt modelId="{A05061F7-34B8-491A-BB86-958D0668FD6F}" type="pres">
      <dgm:prSet presAssocID="{11E068F4-1094-4CFA-91AA-61E542538D7C}" presName="node" presStyleLbl="node1" presStyleIdx="1" presStyleCnt="4" custScaleX="183963" custRadScaleRad="141377" custRadScaleInc="-2568">
        <dgm:presLayoutVars>
          <dgm:bulletEnabled val="1"/>
        </dgm:presLayoutVars>
      </dgm:prSet>
      <dgm:spPr/>
      <dgm:t>
        <a:bodyPr/>
        <a:lstStyle/>
        <a:p>
          <a:endParaRPr lang="it-IT"/>
        </a:p>
      </dgm:t>
    </dgm:pt>
    <dgm:pt modelId="{D23D7159-B06F-4D47-AC3C-5CA99163745B}" type="pres">
      <dgm:prSet presAssocID="{F32289C6-6BC0-42EA-85D5-8A8FF7CCD0B6}" presName="Name9" presStyleLbl="parChTrans1D2" presStyleIdx="2" presStyleCnt="4"/>
      <dgm:spPr/>
      <dgm:t>
        <a:bodyPr/>
        <a:lstStyle/>
        <a:p>
          <a:endParaRPr lang="it-IT"/>
        </a:p>
      </dgm:t>
    </dgm:pt>
    <dgm:pt modelId="{0BE13061-F3A2-41E7-9052-FCAFC70C8FEC}" type="pres">
      <dgm:prSet presAssocID="{F32289C6-6BC0-42EA-85D5-8A8FF7CCD0B6}" presName="connTx" presStyleLbl="parChTrans1D2" presStyleIdx="2" presStyleCnt="4"/>
      <dgm:spPr/>
      <dgm:t>
        <a:bodyPr/>
        <a:lstStyle/>
        <a:p>
          <a:endParaRPr lang="it-IT"/>
        </a:p>
      </dgm:t>
    </dgm:pt>
    <dgm:pt modelId="{CE07DBE6-2124-487E-A982-624820469391}" type="pres">
      <dgm:prSet presAssocID="{0D98CFCF-498D-40B0-9852-0B288A4DDDCA}" presName="node" presStyleLbl="node1" presStyleIdx="2" presStyleCnt="4" custScaleX="252402">
        <dgm:presLayoutVars>
          <dgm:bulletEnabled val="1"/>
        </dgm:presLayoutVars>
      </dgm:prSet>
      <dgm:spPr/>
      <dgm:t>
        <a:bodyPr/>
        <a:lstStyle/>
        <a:p>
          <a:endParaRPr lang="it-IT"/>
        </a:p>
      </dgm:t>
    </dgm:pt>
    <dgm:pt modelId="{DEAEA62E-1CAE-484D-8B51-0AB49AA7016D}" type="pres">
      <dgm:prSet presAssocID="{BADBBDB6-814C-4CFA-B113-30E04EFE6E1B}" presName="Name9" presStyleLbl="parChTrans1D2" presStyleIdx="3" presStyleCnt="4"/>
      <dgm:spPr/>
      <dgm:t>
        <a:bodyPr/>
        <a:lstStyle/>
        <a:p>
          <a:endParaRPr lang="it-IT"/>
        </a:p>
      </dgm:t>
    </dgm:pt>
    <dgm:pt modelId="{1DBAE567-A233-4B6F-813B-E9C207FC417A}" type="pres">
      <dgm:prSet presAssocID="{BADBBDB6-814C-4CFA-B113-30E04EFE6E1B}" presName="connTx" presStyleLbl="parChTrans1D2" presStyleIdx="3" presStyleCnt="4"/>
      <dgm:spPr/>
      <dgm:t>
        <a:bodyPr/>
        <a:lstStyle/>
        <a:p>
          <a:endParaRPr lang="it-IT"/>
        </a:p>
      </dgm:t>
    </dgm:pt>
    <dgm:pt modelId="{CC01FEF9-CC34-414E-AC70-C2998DA430A9}" type="pres">
      <dgm:prSet presAssocID="{F3E496D4-C97C-4DFA-8CD2-707875860CA8}" presName="node" presStyleLbl="node1" presStyleIdx="3" presStyleCnt="4" custScaleX="186475" custRadScaleRad="144913">
        <dgm:presLayoutVars>
          <dgm:bulletEnabled val="1"/>
        </dgm:presLayoutVars>
      </dgm:prSet>
      <dgm:spPr/>
      <dgm:t>
        <a:bodyPr/>
        <a:lstStyle/>
        <a:p>
          <a:endParaRPr lang="it-IT"/>
        </a:p>
      </dgm:t>
    </dgm:pt>
  </dgm:ptLst>
  <dgm:cxnLst>
    <dgm:cxn modelId="{BC047DE9-093D-4475-A9DD-621A13031EFF}" type="presOf" srcId="{F32289C6-6BC0-42EA-85D5-8A8FF7CCD0B6}" destId="{0BE13061-F3A2-41E7-9052-FCAFC70C8FEC}" srcOrd="1" destOrd="0" presId="urn:microsoft.com/office/officeart/2005/8/layout/radial1"/>
    <dgm:cxn modelId="{809BB5D1-B114-4129-BBAF-7A6CFF895EB2}" srcId="{548B7733-4FFD-4444-941C-94EB9DA5020D}" destId="{0D98CFCF-498D-40B0-9852-0B288A4DDDCA}" srcOrd="2" destOrd="0" parTransId="{F32289C6-6BC0-42EA-85D5-8A8FF7CCD0B6}" sibTransId="{DFFA5EB8-EB4E-4F9D-B818-D153BB78CC0C}"/>
    <dgm:cxn modelId="{27EB5466-61C3-4FC5-AC3F-4EE36AE3BD51}" type="presOf" srcId="{BADBBDB6-814C-4CFA-B113-30E04EFE6E1B}" destId="{DEAEA62E-1CAE-484D-8B51-0AB49AA7016D}" srcOrd="0" destOrd="0" presId="urn:microsoft.com/office/officeart/2005/8/layout/radial1"/>
    <dgm:cxn modelId="{1DFF9117-7B50-48C1-B7A5-0AAAF8E344E8}" type="presOf" srcId="{C10A9F9A-34B5-4446-9C19-8F3C0016CDE7}" destId="{DB3CE306-F640-4F32-8E86-49D55B6D4AE2}" srcOrd="1" destOrd="0" presId="urn:microsoft.com/office/officeart/2005/8/layout/radial1"/>
    <dgm:cxn modelId="{D8ED3015-583F-444B-B109-EE5E67795508}" type="presOf" srcId="{BADBBDB6-814C-4CFA-B113-30E04EFE6E1B}" destId="{1DBAE567-A233-4B6F-813B-E9C207FC417A}" srcOrd="1" destOrd="0" presId="urn:microsoft.com/office/officeart/2005/8/layout/radial1"/>
    <dgm:cxn modelId="{8A1D7D59-B24B-4FEE-8756-E7B26E083C99}" type="presOf" srcId="{879874AF-5EF5-43DC-BA6D-7B1EA1E92D3E}" destId="{E0A807D4-C519-437F-B9DD-648CB498C1A8}" srcOrd="0" destOrd="0" presId="urn:microsoft.com/office/officeart/2005/8/layout/radial1"/>
    <dgm:cxn modelId="{9E3F8BB9-B0FC-4DE8-8AAA-D3E4E408CE5A}" srcId="{879874AF-5EF5-43DC-BA6D-7B1EA1E92D3E}" destId="{548B7733-4FFD-4444-941C-94EB9DA5020D}" srcOrd="0" destOrd="0" parTransId="{9D764871-1606-4DC9-831E-05A98B96785B}" sibTransId="{40853C50-D633-42FF-84E3-1B5BCAF9C448}"/>
    <dgm:cxn modelId="{C6553CE0-DDF5-4609-9CAA-12145FD59449}" srcId="{548B7733-4FFD-4444-941C-94EB9DA5020D}" destId="{2A2C2A5B-4B1C-4032-BC73-D20B4A1B32D5}" srcOrd="0" destOrd="0" parTransId="{C10A9F9A-34B5-4446-9C19-8F3C0016CDE7}" sibTransId="{6DC7C8EB-9B38-4FAA-8A38-BDB48D7F7FAD}"/>
    <dgm:cxn modelId="{1E85F7E0-9026-4F4D-9A3E-667B1504FEE1}" type="presOf" srcId="{2A2C2A5B-4B1C-4032-BC73-D20B4A1B32D5}" destId="{71B3CA83-877D-415D-A65C-5347ABA4ADDD}" srcOrd="0" destOrd="0" presId="urn:microsoft.com/office/officeart/2005/8/layout/radial1"/>
    <dgm:cxn modelId="{EBD4B47D-EE6B-4B73-9238-E4DD23BAB7AE}" type="presOf" srcId="{007EE736-D212-4E32-9075-342DF321B16E}" destId="{4FB98B9C-7E18-4555-AFC5-9E741CACB586}" srcOrd="1" destOrd="0" presId="urn:microsoft.com/office/officeart/2005/8/layout/radial1"/>
    <dgm:cxn modelId="{78175E85-12E1-4598-83F4-466C3E2F1394}" type="presOf" srcId="{007EE736-D212-4E32-9075-342DF321B16E}" destId="{D0C9BA68-BCA6-4CCA-B820-16537F81264A}" srcOrd="0" destOrd="0" presId="urn:microsoft.com/office/officeart/2005/8/layout/radial1"/>
    <dgm:cxn modelId="{B5754CD2-840B-46A8-AE95-D4DF72036AE2}" type="presOf" srcId="{C10A9F9A-34B5-4446-9C19-8F3C0016CDE7}" destId="{A51FCC48-A3DF-40ED-953E-CF94093781D6}" srcOrd="0" destOrd="0" presId="urn:microsoft.com/office/officeart/2005/8/layout/radial1"/>
    <dgm:cxn modelId="{55B1E545-98B0-4C56-8618-0321BEBAE134}" type="presOf" srcId="{F32289C6-6BC0-42EA-85D5-8A8FF7CCD0B6}" destId="{D23D7159-B06F-4D47-AC3C-5CA99163745B}" srcOrd="0" destOrd="0" presId="urn:microsoft.com/office/officeart/2005/8/layout/radial1"/>
    <dgm:cxn modelId="{7BE021E1-F0A6-4B46-ABC5-7DDFFCBD69FE}" type="presOf" srcId="{0D98CFCF-498D-40B0-9852-0B288A4DDDCA}" destId="{CE07DBE6-2124-487E-A982-624820469391}" srcOrd="0" destOrd="0" presId="urn:microsoft.com/office/officeart/2005/8/layout/radial1"/>
    <dgm:cxn modelId="{8DF87205-5703-428B-8EF7-A9B4940D7042}" srcId="{548B7733-4FFD-4444-941C-94EB9DA5020D}" destId="{11E068F4-1094-4CFA-91AA-61E542538D7C}" srcOrd="1" destOrd="0" parTransId="{007EE736-D212-4E32-9075-342DF321B16E}" sibTransId="{8EDD28DE-00DF-4308-8247-234C9B12AA36}"/>
    <dgm:cxn modelId="{1AA11341-7C6A-4A3E-989F-FF022FA727DB}" type="presOf" srcId="{F3E496D4-C97C-4DFA-8CD2-707875860CA8}" destId="{CC01FEF9-CC34-414E-AC70-C2998DA430A9}" srcOrd="0" destOrd="0" presId="urn:microsoft.com/office/officeart/2005/8/layout/radial1"/>
    <dgm:cxn modelId="{879B0D85-C5FE-44B8-A0D7-1A1000EA758B}" srcId="{548B7733-4FFD-4444-941C-94EB9DA5020D}" destId="{F3E496D4-C97C-4DFA-8CD2-707875860CA8}" srcOrd="3" destOrd="0" parTransId="{BADBBDB6-814C-4CFA-B113-30E04EFE6E1B}" sibTransId="{B73BCC2A-8542-4CC3-99B3-B572B7A1C9FF}"/>
    <dgm:cxn modelId="{A5103745-F2DB-4CCB-B053-86CE369A3A09}" type="presOf" srcId="{548B7733-4FFD-4444-941C-94EB9DA5020D}" destId="{833BFB67-652B-46F3-9321-C6AAFA8CD9A0}" srcOrd="0" destOrd="0" presId="urn:microsoft.com/office/officeart/2005/8/layout/radial1"/>
    <dgm:cxn modelId="{9A510C18-12FD-4FCF-AD47-0412978167A8}" type="presOf" srcId="{11E068F4-1094-4CFA-91AA-61E542538D7C}" destId="{A05061F7-34B8-491A-BB86-958D0668FD6F}" srcOrd="0" destOrd="0" presId="urn:microsoft.com/office/officeart/2005/8/layout/radial1"/>
    <dgm:cxn modelId="{98290792-0C9B-4D93-83B8-E80E28286452}" type="presParOf" srcId="{E0A807D4-C519-437F-B9DD-648CB498C1A8}" destId="{833BFB67-652B-46F3-9321-C6AAFA8CD9A0}" srcOrd="0" destOrd="0" presId="urn:microsoft.com/office/officeart/2005/8/layout/radial1"/>
    <dgm:cxn modelId="{100C9880-46AA-4C48-A4E4-19A21BA88F15}" type="presParOf" srcId="{E0A807D4-C519-437F-B9DD-648CB498C1A8}" destId="{A51FCC48-A3DF-40ED-953E-CF94093781D6}" srcOrd="1" destOrd="0" presId="urn:microsoft.com/office/officeart/2005/8/layout/radial1"/>
    <dgm:cxn modelId="{EB6B8E3C-014A-4D09-A199-F48DB2321BB4}" type="presParOf" srcId="{A51FCC48-A3DF-40ED-953E-CF94093781D6}" destId="{DB3CE306-F640-4F32-8E86-49D55B6D4AE2}" srcOrd="0" destOrd="0" presId="urn:microsoft.com/office/officeart/2005/8/layout/radial1"/>
    <dgm:cxn modelId="{D8433A8D-9E5A-4072-A8AF-DDABBEB588E3}" type="presParOf" srcId="{E0A807D4-C519-437F-B9DD-648CB498C1A8}" destId="{71B3CA83-877D-415D-A65C-5347ABA4ADDD}" srcOrd="2" destOrd="0" presId="urn:microsoft.com/office/officeart/2005/8/layout/radial1"/>
    <dgm:cxn modelId="{04991566-8A1F-438A-8D8E-7B051E4A7147}" type="presParOf" srcId="{E0A807D4-C519-437F-B9DD-648CB498C1A8}" destId="{D0C9BA68-BCA6-4CCA-B820-16537F81264A}" srcOrd="3" destOrd="0" presId="urn:microsoft.com/office/officeart/2005/8/layout/radial1"/>
    <dgm:cxn modelId="{C3C9F07A-A74D-4374-A375-5758D9CF3405}" type="presParOf" srcId="{D0C9BA68-BCA6-4CCA-B820-16537F81264A}" destId="{4FB98B9C-7E18-4555-AFC5-9E741CACB586}" srcOrd="0" destOrd="0" presId="urn:microsoft.com/office/officeart/2005/8/layout/radial1"/>
    <dgm:cxn modelId="{60F81DE2-972E-4608-918C-6C88358F7128}" type="presParOf" srcId="{E0A807D4-C519-437F-B9DD-648CB498C1A8}" destId="{A05061F7-34B8-491A-BB86-958D0668FD6F}" srcOrd="4" destOrd="0" presId="urn:microsoft.com/office/officeart/2005/8/layout/radial1"/>
    <dgm:cxn modelId="{78221D34-33F4-4096-8CA6-3BDAD511A96A}" type="presParOf" srcId="{E0A807D4-C519-437F-B9DD-648CB498C1A8}" destId="{D23D7159-B06F-4D47-AC3C-5CA99163745B}" srcOrd="5" destOrd="0" presId="urn:microsoft.com/office/officeart/2005/8/layout/radial1"/>
    <dgm:cxn modelId="{6A49FB17-A147-4B91-B62C-349D68D52E59}" type="presParOf" srcId="{D23D7159-B06F-4D47-AC3C-5CA99163745B}" destId="{0BE13061-F3A2-41E7-9052-FCAFC70C8FEC}" srcOrd="0" destOrd="0" presId="urn:microsoft.com/office/officeart/2005/8/layout/radial1"/>
    <dgm:cxn modelId="{ABEBE98E-9CBE-40CB-A81F-D2BD6BB0D229}" type="presParOf" srcId="{E0A807D4-C519-437F-B9DD-648CB498C1A8}" destId="{CE07DBE6-2124-487E-A982-624820469391}" srcOrd="6" destOrd="0" presId="urn:microsoft.com/office/officeart/2005/8/layout/radial1"/>
    <dgm:cxn modelId="{9FC80271-314F-43D5-BDCB-DA9B7E24D4AD}" type="presParOf" srcId="{E0A807D4-C519-437F-B9DD-648CB498C1A8}" destId="{DEAEA62E-1CAE-484D-8B51-0AB49AA7016D}" srcOrd="7" destOrd="0" presId="urn:microsoft.com/office/officeart/2005/8/layout/radial1"/>
    <dgm:cxn modelId="{D2593C1F-08A7-4ED3-865F-AA83247E28C8}" type="presParOf" srcId="{DEAEA62E-1CAE-484D-8B51-0AB49AA7016D}" destId="{1DBAE567-A233-4B6F-813B-E9C207FC417A}" srcOrd="0" destOrd="0" presId="urn:microsoft.com/office/officeart/2005/8/layout/radial1"/>
    <dgm:cxn modelId="{3618E60F-07B4-4693-86E8-78F77B468B87}" type="presParOf" srcId="{E0A807D4-C519-437F-B9DD-648CB498C1A8}" destId="{CC01FEF9-CC34-414E-AC70-C2998DA430A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FB67-652B-46F3-9321-C6AAFA8CD9A0}">
      <dsp:nvSpPr>
        <dsp:cNvPr id="0" name=""/>
        <dsp:cNvSpPr/>
      </dsp:nvSpPr>
      <dsp:spPr>
        <a:xfrm>
          <a:off x="2964203" y="1982629"/>
          <a:ext cx="1507348" cy="1507348"/>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a:solidFill>
                <a:sysClr val="window" lastClr="FFFFFF"/>
              </a:solidFill>
              <a:latin typeface="Calibri"/>
              <a:ea typeface="+mn-ea"/>
              <a:cs typeface="+mn-cs"/>
            </a:rPr>
            <a:t>le funzioni esecutive ci permettono di</a:t>
          </a:r>
        </a:p>
      </dsp:txBody>
      <dsp:txXfrm>
        <a:off x="3184949" y="2203375"/>
        <a:ext cx="1065856" cy="1065856"/>
      </dsp:txXfrm>
    </dsp:sp>
    <dsp:sp modelId="{A51FCC48-A3DF-40ED-953E-CF94093781D6}">
      <dsp:nvSpPr>
        <dsp:cNvPr id="0" name=""/>
        <dsp:cNvSpPr/>
      </dsp:nvSpPr>
      <dsp:spPr>
        <a:xfrm rot="16200000">
          <a:off x="3490716" y="1737177"/>
          <a:ext cx="454323" cy="36582"/>
        </a:xfrm>
        <a:custGeom>
          <a:avLst/>
          <a:gdLst/>
          <a:ahLst/>
          <a:cxnLst/>
          <a:rect l="0" t="0" r="0" b="0"/>
          <a:pathLst>
            <a:path>
              <a:moveTo>
                <a:pt x="0" y="17929"/>
              </a:moveTo>
              <a:lnTo>
                <a:pt x="33617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dsp:txBody>
      <dsp:txXfrm>
        <a:off x="3706519" y="1766826"/>
        <a:ext cx="0" cy="0"/>
      </dsp:txXfrm>
    </dsp:sp>
    <dsp:sp modelId="{71B3CA83-877D-415D-A65C-5347ABA4ADDD}">
      <dsp:nvSpPr>
        <dsp:cNvPr id="0" name=""/>
        <dsp:cNvSpPr/>
      </dsp:nvSpPr>
      <dsp:spPr>
        <a:xfrm>
          <a:off x="2136962" y="20957"/>
          <a:ext cx="3161829" cy="1507348"/>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a:solidFill>
                <a:sysClr val="window" lastClr="FFFFFF"/>
              </a:solidFill>
              <a:latin typeface="Calibri"/>
              <a:ea typeface="+mn-ea"/>
              <a:cs typeface="+mn-cs"/>
            </a:rPr>
            <a:t>darci degli obiettivi e pianificare l'azione per  raggiungerli</a:t>
          </a:r>
        </a:p>
      </dsp:txBody>
      <dsp:txXfrm>
        <a:off x="2600001" y="241703"/>
        <a:ext cx="2235751" cy="1065856"/>
      </dsp:txXfrm>
    </dsp:sp>
    <dsp:sp modelId="{D0C9BA68-BCA6-4CCA-B820-16537F81264A}">
      <dsp:nvSpPr>
        <dsp:cNvPr id="0" name=""/>
        <dsp:cNvSpPr/>
      </dsp:nvSpPr>
      <dsp:spPr>
        <a:xfrm rot="21516867">
          <a:off x="4471306" y="2697685"/>
          <a:ext cx="173949" cy="36582"/>
        </a:xfrm>
        <a:custGeom>
          <a:avLst/>
          <a:gdLst/>
          <a:ahLst/>
          <a:cxnLst/>
          <a:rect l="0" t="0" r="0" b="0"/>
          <a:pathLst>
            <a:path>
              <a:moveTo>
                <a:pt x="0" y="17929"/>
              </a:moveTo>
              <a:lnTo>
                <a:pt x="18433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dsp:txBody>
      <dsp:txXfrm>
        <a:off x="4553828" y="2711734"/>
        <a:ext cx="0" cy="0"/>
      </dsp:txXfrm>
    </dsp:sp>
    <dsp:sp modelId="{A05061F7-34B8-491A-BB86-958D0668FD6F}">
      <dsp:nvSpPr>
        <dsp:cNvPr id="0" name=""/>
        <dsp:cNvSpPr/>
      </dsp:nvSpPr>
      <dsp:spPr>
        <a:xfrm>
          <a:off x="4643859" y="1926697"/>
          <a:ext cx="2772963" cy="1507348"/>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a:solidFill>
                <a:sysClr val="windowText" lastClr="000000"/>
              </a:solidFill>
              <a:latin typeface="Calibri"/>
              <a:ea typeface="+mn-ea"/>
              <a:cs typeface="+mn-cs"/>
            </a:rPr>
            <a:t>ricordare gli obiettivi per il tempo necessario a raggiungerli</a:t>
          </a:r>
        </a:p>
      </dsp:txBody>
      <dsp:txXfrm>
        <a:off x="5049950" y="2147443"/>
        <a:ext cx="1960781" cy="1065856"/>
      </dsp:txXfrm>
    </dsp:sp>
    <dsp:sp modelId="{D23D7159-B06F-4D47-AC3C-5CA99163745B}">
      <dsp:nvSpPr>
        <dsp:cNvPr id="0" name=""/>
        <dsp:cNvSpPr/>
      </dsp:nvSpPr>
      <dsp:spPr>
        <a:xfrm rot="5400000">
          <a:off x="3490716" y="3698848"/>
          <a:ext cx="454323" cy="36582"/>
        </a:xfrm>
        <a:custGeom>
          <a:avLst/>
          <a:gdLst/>
          <a:ahLst/>
          <a:cxnLst/>
          <a:rect l="0" t="0" r="0" b="0"/>
          <a:pathLst>
            <a:path>
              <a:moveTo>
                <a:pt x="0" y="17929"/>
              </a:moveTo>
              <a:lnTo>
                <a:pt x="336174"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dsp:txBody>
      <dsp:txXfrm>
        <a:off x="3729235" y="3705781"/>
        <a:ext cx="0" cy="0"/>
      </dsp:txXfrm>
    </dsp:sp>
    <dsp:sp modelId="{CE07DBE6-2124-487E-A982-624820469391}">
      <dsp:nvSpPr>
        <dsp:cNvPr id="0" name=""/>
        <dsp:cNvSpPr/>
      </dsp:nvSpPr>
      <dsp:spPr>
        <a:xfrm>
          <a:off x="1815588" y="3944301"/>
          <a:ext cx="3804577" cy="1507348"/>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a:solidFill>
                <a:srgbClr val="FFFF00"/>
              </a:solidFill>
              <a:latin typeface="Calibri"/>
              <a:ea typeface="+mn-ea"/>
              <a:cs typeface="+mn-cs"/>
            </a:rPr>
            <a:t>scegliere e iniziare le azioni necessarie per raggiungerli, perseverando fino al raggiungimento</a:t>
          </a:r>
        </a:p>
      </dsp:txBody>
      <dsp:txXfrm>
        <a:off x="2372755" y="4165047"/>
        <a:ext cx="2690243" cy="1065856"/>
      </dsp:txXfrm>
    </dsp:sp>
    <dsp:sp modelId="{DEAEA62E-1CAE-484D-8B51-0AB49AA7016D}">
      <dsp:nvSpPr>
        <dsp:cNvPr id="0" name=""/>
        <dsp:cNvSpPr/>
      </dsp:nvSpPr>
      <dsp:spPr>
        <a:xfrm rot="10800000">
          <a:off x="2810828" y="2718012"/>
          <a:ext cx="153375" cy="36582"/>
        </a:xfrm>
        <a:custGeom>
          <a:avLst/>
          <a:gdLst/>
          <a:ahLst/>
          <a:cxnLst/>
          <a:rect l="0" t="0" r="0" b="0"/>
          <a:pathLst>
            <a:path>
              <a:moveTo>
                <a:pt x="0" y="17929"/>
              </a:moveTo>
              <a:lnTo>
                <a:pt x="169140" y="1792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dsp:txBody>
      <dsp:txXfrm rot="10800000">
        <a:off x="2891349" y="2740137"/>
        <a:ext cx="0" cy="0"/>
      </dsp:txXfrm>
    </dsp:sp>
    <dsp:sp modelId="{CC01FEF9-CC34-414E-AC70-C2998DA430A9}">
      <dsp:nvSpPr>
        <dsp:cNvPr id="0" name=""/>
        <dsp:cNvSpPr/>
      </dsp:nvSpPr>
      <dsp:spPr>
        <a:xfrm>
          <a:off x="0" y="1982629"/>
          <a:ext cx="2810828" cy="1507348"/>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a:solidFill>
                <a:sysClr val="windowText" lastClr="000000"/>
              </a:solidFill>
              <a:latin typeface="Calibri"/>
              <a:ea typeface="+mn-ea"/>
              <a:cs typeface="+mn-cs"/>
            </a:rPr>
            <a:t>monitorare e aggiustare il nostro comportamento in relazione agli accadimenti</a:t>
          </a:r>
        </a:p>
      </dsp:txBody>
      <dsp:txXfrm>
        <a:off x="411636" y="2203375"/>
        <a:ext cx="1987556" cy="10658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56995-2020-4B3D-8A3F-09667C60D090}" type="datetimeFigureOut">
              <a:rPr lang="it-IT" smtClean="0"/>
              <a:t>15/05/2018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53AC7-0DB7-4791-B16D-26400E3CE1F9}" type="slidenum">
              <a:rPr lang="it-IT" smtClean="0"/>
              <a:t>‹N›</a:t>
            </a:fld>
            <a:endParaRPr lang="it-IT"/>
          </a:p>
        </p:txBody>
      </p:sp>
    </p:spTree>
    <p:extLst>
      <p:ext uri="{BB962C8B-B14F-4D97-AF65-F5344CB8AC3E}">
        <p14:creationId xmlns:p14="http://schemas.microsoft.com/office/powerpoint/2010/main" val="216602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D35AF43-29F9-4FF0-A944-176A994FCFE0}" type="datetime1">
              <a:rPr lang="it-IT" smtClean="0"/>
              <a:t>15/05/2018</a:t>
            </a:fld>
            <a:endParaRPr lang="it-I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EFF1D6B-0928-42E2-BEA9-DB90BCC269E4}" type="slidenum">
              <a:rPr lang="it-IT" smtClean="0"/>
              <a:t>‹N›</a:t>
            </a:fld>
            <a:endParaRPr lang="it-IT"/>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BA3C7D7-95C6-4230-B87A-46E798F8D1F9}" type="datetime1">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FF1D6B-0928-42E2-BEA9-DB90BCC269E4}" type="slidenum">
              <a:rPr lang="it-IT" smtClean="0"/>
              <a:t>‹N›</a:t>
            </a:fld>
            <a:endParaRPr lang="it-IT"/>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85CC403-9D21-4FD4-9017-24FEFC43ABD6}" type="datetime1">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FF1D6B-0928-42E2-BEA9-DB90BCC269E4}" type="slidenum">
              <a:rPr lang="it-IT" smtClean="0"/>
              <a:t>‹N›</a:t>
            </a:fld>
            <a:endParaRPr lang="it-IT"/>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55754A8-3264-44E6-AD0E-AFE80FC10745}" type="datetime1">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FF1D6B-0928-42E2-BEA9-DB90BCC269E4}" type="slidenum">
              <a:rPr lang="it-IT" smtClean="0"/>
              <a:t>‹N›</a:t>
            </a:fld>
            <a:endParaRPr lang="it-IT"/>
          </a:p>
        </p:txBody>
      </p:sp>
      <p:sp>
        <p:nvSpPr>
          <p:cNvPr id="11" name="Title 10"/>
          <p:cNvSpPr>
            <a:spLocks noGrp="1"/>
          </p:cNvSpPr>
          <p:nvPr>
            <p:ph type="title"/>
          </p:nvPr>
        </p:nvSpPr>
        <p:spPr/>
        <p:txBody>
          <a:bodyPr/>
          <a:lstStyle/>
          <a:p>
            <a:r>
              <a:rPr lang="it-IT" smtClean="0"/>
              <a:t>Fare clic per modificare lo stile del titolo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88AD9D9-DE92-4805-AE98-DCDAAB663756}" type="datetime1">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EFF1D6B-0928-42E2-BEA9-DB90BCC269E4}"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5634F9-D947-489F-9671-BC3352503FCF}" type="datetime1">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FF1D6B-0928-42E2-BEA9-DB90BCC269E4}" type="slidenum">
              <a:rPr lang="it-IT" smtClean="0"/>
              <a:t>‹N›</a:t>
            </a:fld>
            <a:endParaRPr lang="it-IT"/>
          </a:p>
        </p:txBody>
      </p:sp>
      <p:sp>
        <p:nvSpPr>
          <p:cNvPr id="12" name="Title 1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01E7DF3-2D28-4851-A5A1-028F7F6116E1}" type="datetime1">
              <a:rPr lang="it-IT" smtClean="0"/>
              <a:t>15/05/2018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EFF1D6B-0928-42E2-BEA9-DB90BCC269E4}" type="slidenum">
              <a:rPr lang="it-IT" smtClean="0"/>
              <a:t>‹N›</a:t>
            </a:fld>
            <a:endParaRPr lang="it-IT"/>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24717BE-1255-411C-A221-462ADBB1439E}" type="datetime1">
              <a:rPr lang="it-IT" smtClean="0"/>
              <a:t>15/05/2018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EFF1D6B-0928-42E2-BEA9-DB90BCC269E4}" type="slidenum">
              <a:rPr lang="it-IT" smtClean="0"/>
              <a:t>‹N›</a:t>
            </a:fld>
            <a:endParaRPr lang="it-IT"/>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EC0DE-5913-458F-8481-F8790CD58A06}" type="datetime1">
              <a:rPr lang="it-IT" smtClean="0"/>
              <a:t>15/05/2018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EFF1D6B-0928-42E2-BEA9-DB90BCC269E4}"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it-IT" smtClean="0"/>
              <a:t>Fare clic per modificare lo stile del titolo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A15A9C-75DA-45A0-A02A-D4A12BE414C4}" type="datetime1">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FF1D6B-0928-42E2-BEA9-DB90BCC269E4}"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4BCBAC6-1982-4A77-8926-D4D0A4F74EEA}" type="datetime1">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EFF1D6B-0928-42E2-BEA9-DB90BCC269E4}"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F667E9A-D169-4C02-8E49-B2F94A5D8D32}" type="datetime1">
              <a:rPr lang="it-IT" smtClean="0"/>
              <a:t>15/05/2018</a:t>
            </a:fld>
            <a:endParaRPr lang="it-IT"/>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t-IT"/>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FF1D6B-0928-42E2-BEA9-DB90BCC269E4}"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desmoinesregister.com/"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autism-programs.com/articles-on-autism/improving-executive-function.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hare.net/ivamartini/funzioni-esecutive-25759613?next_slideshow=1"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musingsofanaspie.com/2014/01/07/executive-function-primer-part-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struzioneer.it/2016/10/13/lezioni-sullinsegnamento-strutturato-per-alunni-con-disabilita-intellettiva-nella-scuola-dellinfanzia/" TargetMode="External"/><Relationship Id="rId2" Type="http://schemas.openxmlformats.org/officeDocument/2006/relationships/hyperlink" Target="http://ww2.istruzioneer.it/2014/01/16/materiali-per-la-formazione-dei-docenti-in-tema-di-autismo-nota-sullinsegnamento-strutturato/" TargetMode="External"/><Relationship Id="rId1" Type="http://schemas.openxmlformats.org/officeDocument/2006/relationships/slideLayout" Target="../slideLayouts/slideLayout7.xml"/><Relationship Id="rId4" Type="http://schemas.openxmlformats.org/officeDocument/2006/relationships/hyperlink" Target="http://istruzioneer.it/2015/10/12/lezioni-magistrali-sullinsegnamento-strutturato-per-alunni-con-disabilita-intellettiva-pubblicazione-sli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8EFF1D6B-0928-42E2-BEA9-DB90BCC269E4}" type="slidenum">
              <a:rPr lang="it-IT" smtClean="0"/>
              <a:t>1</a:t>
            </a:fld>
            <a:endParaRPr lang="it-IT"/>
          </a:p>
        </p:txBody>
      </p:sp>
      <p:sp>
        <p:nvSpPr>
          <p:cNvPr id="5" name="Titolo 4"/>
          <p:cNvSpPr>
            <a:spLocks noGrp="1"/>
          </p:cNvSpPr>
          <p:nvPr>
            <p:ph type="ctrTitle"/>
          </p:nvPr>
        </p:nvSpPr>
        <p:spPr/>
        <p:txBody>
          <a:bodyPr/>
          <a:lstStyle/>
          <a:p>
            <a:r>
              <a:rPr lang="it-IT" dirty="0" smtClean="0"/>
              <a:t>Autismo, educazione a scuola e nel tempo libero</a:t>
            </a:r>
            <a:endParaRPr lang="it-IT" dirty="0"/>
          </a:p>
        </p:txBody>
      </p:sp>
      <p:sp>
        <p:nvSpPr>
          <p:cNvPr id="6" name="Sottotitolo 5"/>
          <p:cNvSpPr>
            <a:spLocks noGrp="1"/>
          </p:cNvSpPr>
          <p:nvPr>
            <p:ph type="subTitle" idx="1"/>
          </p:nvPr>
        </p:nvSpPr>
        <p:spPr/>
        <p:txBody>
          <a:bodyPr/>
          <a:lstStyle/>
          <a:p>
            <a:r>
              <a:rPr lang="it-IT" dirty="0" smtClean="0"/>
              <a:t>Lions club, USR Emilia-Romagna, ANGSA</a:t>
            </a:r>
          </a:p>
          <a:p>
            <a:r>
              <a:rPr lang="it-IT" dirty="0" smtClean="0"/>
              <a:t>Bologna, Teatro Duse, 19 maggio 2018</a:t>
            </a:r>
            <a:endParaRPr lang="it-IT" dirty="0"/>
          </a:p>
        </p:txBody>
      </p:sp>
    </p:spTree>
    <p:extLst>
      <p:ext uri="{BB962C8B-B14F-4D97-AF65-F5344CB8AC3E}">
        <p14:creationId xmlns:p14="http://schemas.microsoft.com/office/powerpoint/2010/main" val="163026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10</a:t>
            </a:fld>
            <a:endParaRPr lang="it-IT"/>
          </a:p>
        </p:txBody>
      </p:sp>
      <p:pic>
        <p:nvPicPr>
          <p:cNvPr id="7170" name="Picture 2" descr="Risultato immagine per structured teaching for 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2656"/>
            <a:ext cx="4392488" cy="585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2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Un po’ di indicazioni teoriche</a:t>
            </a:r>
            <a:endParaRPr lang="it-IT" dirty="0"/>
          </a:p>
        </p:txBody>
      </p:sp>
      <p:sp>
        <p:nvSpPr>
          <p:cNvPr id="4" name="Segnaposto testo 3"/>
          <p:cNvSpPr>
            <a:spLocks noGrp="1"/>
          </p:cNvSpPr>
          <p:nvPr>
            <p:ph type="body" idx="1"/>
          </p:nvPr>
        </p:nvSpPr>
        <p:spPr/>
        <p:txBody>
          <a:bodyPr/>
          <a:lstStyle/>
          <a:p>
            <a:r>
              <a:rPr lang="it-IT" dirty="0" smtClean="0"/>
              <a:t>Perché le persone con autismo (anche con un buon funzionamento intellettivo) in diversi campi hanno bisogno di strutturazione (dei tempi, degli spazi, delle attività, delle relazioni, …)</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11</a:t>
            </a:fld>
            <a:endParaRPr lang="it-IT"/>
          </a:p>
        </p:txBody>
      </p:sp>
    </p:spTree>
    <p:extLst>
      <p:ext uri="{BB962C8B-B14F-4D97-AF65-F5344CB8AC3E}">
        <p14:creationId xmlns:p14="http://schemas.microsoft.com/office/powerpoint/2010/main" val="90420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1851424852"/>
              </p:ext>
            </p:extLst>
          </p:nvPr>
        </p:nvGraphicFramePr>
        <p:xfrm>
          <a:off x="683568" y="548680"/>
          <a:ext cx="7416823"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numero diapositiva 6"/>
          <p:cNvSpPr>
            <a:spLocks noGrp="1"/>
          </p:cNvSpPr>
          <p:nvPr>
            <p:ph type="sldNum" sz="quarter" idx="12"/>
          </p:nvPr>
        </p:nvSpPr>
        <p:spPr/>
        <p:txBody>
          <a:bodyPr/>
          <a:lstStyle/>
          <a:p>
            <a:fld id="{8EFF1D6B-0928-42E2-BEA9-DB90BCC269E4}" type="slidenum">
              <a:rPr lang="it-IT" smtClean="0"/>
              <a:t>12</a:t>
            </a:fld>
            <a:endParaRPr lang="it-IT"/>
          </a:p>
        </p:txBody>
      </p:sp>
    </p:spTree>
    <p:extLst>
      <p:ext uri="{BB962C8B-B14F-4D97-AF65-F5344CB8AC3E}">
        <p14:creationId xmlns:p14="http://schemas.microsoft.com/office/powerpoint/2010/main" val="136275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13</a:t>
            </a:fld>
            <a:endParaRPr lang="it-IT"/>
          </a:p>
        </p:txBody>
      </p:sp>
      <p:sp>
        <p:nvSpPr>
          <p:cNvPr id="3" name="Rettangolo 2"/>
          <p:cNvSpPr/>
          <p:nvPr/>
        </p:nvSpPr>
        <p:spPr>
          <a:xfrm>
            <a:off x="683567" y="692696"/>
            <a:ext cx="7936769" cy="5201424"/>
          </a:xfrm>
          <a:prstGeom prst="rect">
            <a:avLst/>
          </a:prstGeom>
        </p:spPr>
        <p:txBody>
          <a:bodyPr wrap="square">
            <a:spAutoFit/>
          </a:bodyPr>
          <a:lstStyle/>
          <a:p>
            <a:pPr algn="just">
              <a:spcAft>
                <a:spcPts val="0"/>
              </a:spcAft>
            </a:pPr>
            <a:r>
              <a:rPr lang="it-IT" sz="2000" dirty="0" smtClean="0">
                <a:effectLst/>
                <a:latin typeface="Calibri"/>
                <a:ea typeface="Calibri"/>
                <a:cs typeface="Times New Roman"/>
              </a:rPr>
              <a:t>Le principali capacità cui facciamo riferimento sono:</a:t>
            </a:r>
          </a:p>
          <a:p>
            <a:pPr algn="just">
              <a:spcAft>
                <a:spcPts val="0"/>
              </a:spcAft>
            </a:pPr>
            <a:r>
              <a:rPr lang="it-IT" sz="2000" dirty="0" smtClean="0">
                <a:effectLst/>
                <a:latin typeface="Calibri"/>
                <a:ea typeface="Calibri"/>
                <a:cs typeface="Times New Roman"/>
              </a:rPr>
              <a:t> </a:t>
            </a:r>
          </a:p>
          <a:p>
            <a:pPr marL="342900" lvl="0" indent="-342900" algn="just">
              <a:spcAft>
                <a:spcPts val="0"/>
              </a:spcAft>
              <a:buFont typeface="Symbol"/>
              <a:buChar char=""/>
            </a:pPr>
            <a:r>
              <a:rPr lang="it-IT" sz="2000" b="1" dirty="0" smtClean="0">
                <a:effectLst/>
                <a:latin typeface="Calibri"/>
                <a:ea typeface="Calibri"/>
                <a:cs typeface="Times New Roman"/>
              </a:rPr>
              <a:t>capacità di pianificazione dell’azione o delle azioni</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capacità di organizzazione </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costruzione di sequenze di azioni in vista di un fine </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capacità di comprendere cosa è più importante o prioritario nelle diverse situazioni </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capacità di spostare rapidamente l’attenzione da un aspetto ad un altro</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gestione del proprio tempo ripartendolo tra le diverse attività</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inibizione di azioni non adeguate o non utili o interferenti</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controllo degli impulsi (pensare prima di agire)</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controllo delle proprie emozioni</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pensiero flessibile</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autocontrollo </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2000" b="1" dirty="0" smtClean="0">
                <a:effectLst/>
                <a:latin typeface="Calibri"/>
                <a:ea typeface="Calibri"/>
                <a:cs typeface="Times New Roman"/>
              </a:rPr>
              <a:t>avvio autonomo dell’azione</a:t>
            </a:r>
            <a:endParaRPr lang="it-IT" sz="2000" dirty="0" smtClean="0">
              <a:effectLst/>
              <a:latin typeface="Calibri"/>
              <a:ea typeface="Calibri"/>
              <a:cs typeface="Times New Roman"/>
            </a:endParaRPr>
          </a:p>
          <a:p>
            <a:pPr marL="342900" lvl="0" indent="-342900" algn="just">
              <a:spcAft>
                <a:spcPts val="0"/>
              </a:spcAft>
              <a:buFont typeface="Symbol"/>
              <a:buChar char=""/>
            </a:pPr>
            <a:r>
              <a:rPr lang="it-IT" sz="1200" b="1" dirty="0" smtClean="0">
                <a:effectLst/>
                <a:latin typeface="Calibri"/>
                <a:ea typeface="Calibri"/>
                <a:cs typeface="Times New Roman"/>
              </a:rPr>
              <a:t>memoria di lavoro ( o memoria a breve termine)</a:t>
            </a:r>
            <a:endParaRPr lang="it-IT" sz="1200" dirty="0">
              <a:effectLst/>
              <a:latin typeface="Calibri"/>
              <a:ea typeface="Calibri"/>
              <a:cs typeface="Times New Roman"/>
            </a:endParaRPr>
          </a:p>
        </p:txBody>
      </p:sp>
    </p:spTree>
    <p:extLst>
      <p:ext uri="{BB962C8B-B14F-4D97-AF65-F5344CB8AC3E}">
        <p14:creationId xmlns:p14="http://schemas.microsoft.com/office/powerpoint/2010/main" val="133205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14</a:t>
            </a:fld>
            <a:endParaRPr lang="it-IT"/>
          </a:p>
        </p:txBody>
      </p:sp>
      <p:sp>
        <p:nvSpPr>
          <p:cNvPr id="3" name="Rettangolo 2"/>
          <p:cNvSpPr/>
          <p:nvPr/>
        </p:nvSpPr>
        <p:spPr>
          <a:xfrm>
            <a:off x="827584" y="515895"/>
            <a:ext cx="7848872" cy="3465244"/>
          </a:xfrm>
          <a:prstGeom prst="rect">
            <a:avLst/>
          </a:prstGeom>
        </p:spPr>
        <p:txBody>
          <a:bodyPr wrap="square">
            <a:spAutoFit/>
          </a:bodyPr>
          <a:lstStyle/>
          <a:p>
            <a:pPr algn="just">
              <a:lnSpc>
                <a:spcPct val="115000"/>
              </a:lnSpc>
              <a:spcAft>
                <a:spcPts val="0"/>
              </a:spcAft>
            </a:pPr>
            <a:r>
              <a:rPr lang="it-IT" sz="2400" dirty="0" smtClean="0">
                <a:effectLst/>
                <a:latin typeface="Calibri"/>
                <a:ea typeface="Calibri"/>
                <a:cs typeface="Times New Roman"/>
              </a:rPr>
              <a:t>Un </a:t>
            </a:r>
            <a:r>
              <a:rPr lang="it-IT" sz="2400" dirty="0" smtClean="0">
                <a:effectLst/>
                <a:latin typeface="Calibri"/>
                <a:ea typeface="Calibri"/>
                <a:cs typeface="Times New Roman"/>
              </a:rPr>
              <a:t>alto quoziente intellettivo non è necessariamente indice di assenza di difficoltà esecutive: molte persone con autismo ad alto funzionamento necessitano comunque di supporti per l’organizzazione del tempo, la pianificazione dell’attività, per i mutamenti improvvisi che richiedono elasticità di pensiero e duttilità di comportamento, </a:t>
            </a:r>
            <a:r>
              <a:rPr lang="it-IT" sz="2400" dirty="0" smtClean="0">
                <a:effectLst/>
                <a:latin typeface="Calibri"/>
                <a:ea typeface="Calibri"/>
                <a:cs typeface="Times New Roman"/>
              </a:rPr>
              <a:t>per sapere come gestire le relazioni con le altre persone, come affrontare situazioni nuovi, e </a:t>
            </a:r>
            <a:r>
              <a:rPr lang="it-IT" sz="2400" dirty="0" smtClean="0">
                <a:effectLst/>
                <a:latin typeface="Calibri"/>
                <a:ea typeface="Calibri"/>
                <a:cs typeface="Times New Roman"/>
              </a:rPr>
              <a:t>così via.</a:t>
            </a:r>
            <a:endParaRPr lang="it-IT" sz="2400" dirty="0">
              <a:effectLst/>
              <a:latin typeface="Calibri"/>
              <a:ea typeface="Calibri"/>
              <a:cs typeface="Times New Roman"/>
            </a:endParaRPr>
          </a:p>
        </p:txBody>
      </p:sp>
      <p:pic>
        <p:nvPicPr>
          <p:cNvPr id="1026" name="Picture 2" descr="Risultati immagini per autism time for replay to an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645024"/>
            <a:ext cx="4352483"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06548" y="6021288"/>
            <a:ext cx="2215671" cy="276999"/>
          </a:xfrm>
          <a:prstGeom prst="rect">
            <a:avLst/>
          </a:prstGeom>
        </p:spPr>
        <p:txBody>
          <a:bodyPr wrap="none">
            <a:spAutoFit/>
          </a:bodyPr>
          <a:lstStyle/>
          <a:p>
            <a:r>
              <a:rPr lang="it-IT" sz="1200" dirty="0" smtClean="0">
                <a:hlinkClick r:id="rId3"/>
              </a:rPr>
              <a:t>www.desmoinesregister.com</a:t>
            </a:r>
            <a:r>
              <a:rPr lang="it-IT" sz="1200" dirty="0" smtClean="0"/>
              <a:t> </a:t>
            </a:r>
            <a:endParaRPr lang="it-IT" sz="1200" dirty="0"/>
          </a:p>
        </p:txBody>
      </p:sp>
    </p:spTree>
    <p:extLst>
      <p:ext uri="{BB962C8B-B14F-4D97-AF65-F5344CB8AC3E}">
        <p14:creationId xmlns:p14="http://schemas.microsoft.com/office/powerpoint/2010/main" val="114172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15</a:t>
            </a:fld>
            <a:endParaRPr lang="it-IT"/>
          </a:p>
        </p:txBody>
      </p:sp>
      <p:sp>
        <p:nvSpPr>
          <p:cNvPr id="3" name="Rettangolo 2"/>
          <p:cNvSpPr/>
          <p:nvPr/>
        </p:nvSpPr>
        <p:spPr>
          <a:xfrm>
            <a:off x="467544" y="980728"/>
            <a:ext cx="7992888" cy="4170372"/>
          </a:xfrm>
          <a:prstGeom prst="rect">
            <a:avLst/>
          </a:prstGeom>
        </p:spPr>
        <p:txBody>
          <a:bodyPr wrap="square">
            <a:spAutoFit/>
          </a:bodyPr>
          <a:lstStyle/>
          <a:p>
            <a:pPr algn="just">
              <a:lnSpc>
                <a:spcPct val="115000"/>
              </a:lnSpc>
              <a:spcAft>
                <a:spcPts val="0"/>
              </a:spcAft>
            </a:pPr>
            <a:r>
              <a:rPr lang="it-IT" sz="2000" dirty="0" smtClean="0">
                <a:effectLst/>
                <a:latin typeface="Calibri"/>
                <a:ea typeface="Calibri"/>
                <a:cs typeface="Times New Roman"/>
              </a:rPr>
              <a:t>Nei bambini e nei ragazzi con autismo, lo sviluppo naturale di queste capacità può essere </a:t>
            </a:r>
            <a:r>
              <a:rPr lang="it-IT" sz="2000" dirty="0" smtClean="0">
                <a:effectLst/>
                <a:latin typeface="Calibri"/>
                <a:ea typeface="Calibri"/>
                <a:cs typeface="Times New Roman"/>
              </a:rPr>
              <a:t>compromesso; le </a:t>
            </a:r>
            <a:r>
              <a:rPr lang="it-IT" sz="2000" dirty="0" smtClean="0">
                <a:effectLst/>
                <a:latin typeface="Calibri"/>
                <a:ea typeface="Calibri"/>
                <a:cs typeface="Times New Roman"/>
              </a:rPr>
              <a:t>difficoltà con le funzioni esecutive possono anche farli sembrare intellettivamente meno capaci di quanto siano e, a livello caratteriale, ostinati o non collaboranti.</a:t>
            </a:r>
          </a:p>
          <a:p>
            <a:pPr algn="just">
              <a:lnSpc>
                <a:spcPct val="115000"/>
              </a:lnSpc>
              <a:spcAft>
                <a:spcPts val="0"/>
              </a:spcAft>
            </a:pPr>
            <a:r>
              <a:rPr lang="it-IT" sz="2000" dirty="0" smtClean="0">
                <a:effectLst/>
                <a:latin typeface="Calibri"/>
                <a:ea typeface="Calibri"/>
                <a:cs typeface="Times New Roman"/>
              </a:rPr>
              <a:t> </a:t>
            </a:r>
          </a:p>
          <a:p>
            <a:pPr algn="just">
              <a:lnSpc>
                <a:spcPct val="115000"/>
              </a:lnSpc>
              <a:spcAft>
                <a:spcPts val="0"/>
              </a:spcAft>
            </a:pPr>
            <a:r>
              <a:rPr lang="it-IT" sz="2000" dirty="0" smtClean="0">
                <a:effectLst/>
                <a:latin typeface="Calibri"/>
                <a:ea typeface="Calibri"/>
                <a:cs typeface="Times New Roman"/>
              </a:rPr>
              <a:t> </a:t>
            </a:r>
          </a:p>
          <a:p>
            <a:pPr algn="just">
              <a:lnSpc>
                <a:spcPct val="115000"/>
              </a:lnSpc>
              <a:spcAft>
                <a:spcPts val="0"/>
              </a:spcAft>
            </a:pPr>
            <a:r>
              <a:rPr lang="it-IT" sz="2000" dirty="0" smtClean="0">
                <a:effectLst/>
                <a:latin typeface="Calibri"/>
                <a:ea typeface="Calibri"/>
                <a:cs typeface="Times New Roman"/>
              </a:rPr>
              <a:t>Ad esempio un bambino può essere capace di infilarsi le scarpe da solo velocemente se decide di uscire di casa ma potrebbe impiegare molto tempo a farlo se gli viene richiesto da altri. Le difficoltà di esecuzione e di pianificazione in risposta ad una richiesta altrui sono infatti diverse rispetto ad una azione spontanea.</a:t>
            </a:r>
          </a:p>
          <a:p>
            <a:pPr>
              <a:spcAft>
                <a:spcPts val="0"/>
              </a:spcAft>
            </a:pPr>
            <a:r>
              <a:rPr lang="it-IT" sz="1200" dirty="0" smtClean="0">
                <a:effectLst/>
                <a:latin typeface="Calibri"/>
                <a:ea typeface="Calibri"/>
                <a:cs typeface="Times New Roman"/>
              </a:rPr>
              <a:t>Esempi tratti da </a:t>
            </a:r>
            <a:r>
              <a:rPr lang="it-IT" sz="1200" u="sng" dirty="0" smtClean="0">
                <a:solidFill>
                  <a:srgbClr val="0000FF"/>
                </a:solidFill>
                <a:effectLst/>
                <a:latin typeface="Calibri"/>
                <a:ea typeface="Calibri"/>
                <a:cs typeface="Times New Roman"/>
                <a:hlinkClick r:id="rId2"/>
              </a:rPr>
              <a:t>www.autism-programs.com/articles-on-autism/improving-executive-function.htm</a:t>
            </a:r>
            <a:r>
              <a:rPr lang="it-IT" sz="1200" dirty="0" smtClean="0">
                <a:effectLst/>
                <a:latin typeface="Calibri"/>
                <a:ea typeface="Calibri"/>
                <a:cs typeface="Times New Roman"/>
              </a:rPr>
              <a:t> </a:t>
            </a:r>
            <a:endParaRPr lang="it-IT" sz="1200" dirty="0">
              <a:effectLst/>
              <a:latin typeface="Calibri"/>
              <a:ea typeface="Calibri"/>
              <a:cs typeface="Times New Roman"/>
            </a:endParaRPr>
          </a:p>
        </p:txBody>
      </p:sp>
    </p:spTree>
    <p:extLst>
      <p:ext uri="{BB962C8B-B14F-4D97-AF65-F5344CB8AC3E}">
        <p14:creationId xmlns:p14="http://schemas.microsoft.com/office/powerpoint/2010/main" val="211353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16</a:t>
            </a:fld>
            <a:endParaRPr lang="it-IT"/>
          </a:p>
        </p:txBody>
      </p:sp>
      <p:sp>
        <p:nvSpPr>
          <p:cNvPr id="3" name="Rettangolo 2"/>
          <p:cNvSpPr/>
          <p:nvPr/>
        </p:nvSpPr>
        <p:spPr>
          <a:xfrm>
            <a:off x="1043608" y="612845"/>
            <a:ext cx="7416824" cy="4401205"/>
          </a:xfrm>
          <a:prstGeom prst="rect">
            <a:avLst/>
          </a:prstGeom>
        </p:spPr>
        <p:txBody>
          <a:bodyPr wrap="square">
            <a:spAutoFit/>
          </a:bodyPr>
          <a:lstStyle/>
          <a:p>
            <a:r>
              <a:rPr lang="it-IT" sz="2000" dirty="0"/>
              <a:t>Allo stesso modo, quando ad un bambino o ragazzo con autismo si richiede di eseguire un compito che </a:t>
            </a:r>
            <a:r>
              <a:rPr lang="it-IT" sz="2000" dirty="0" smtClean="0"/>
              <a:t>necessita di </a:t>
            </a:r>
            <a:r>
              <a:rPr lang="it-IT" sz="2000" dirty="0"/>
              <a:t>diversi passaggi, il fatto non riesca non significa automaticamente che non ha la capacità cognitiva richiesta ma che non riesce a memorizzare i passaggi necessari: per questo gli insegnanti vengono sollecitati ad accompagnare gli esercizi o i compiti anche più semplici con supporti visivi e istruzioni sulle sequenze. E’ anche possibile che la corretta sequenza occhio che vede, mente che valuta e corpo che esegue l’azione richiesta, non funzioni e che quindi l’azione preceda o sia separata dalla comprensione. E’ bene fare molta attenzione a questi passaggi perché si potrebbe sottostimare le capacità cognitive di una persona con autismo a causa dei suoi problemi esecutivi e di controllo</a:t>
            </a:r>
            <a:r>
              <a:rPr lang="it-IT" dirty="0"/>
              <a:t>.</a:t>
            </a:r>
          </a:p>
        </p:txBody>
      </p:sp>
    </p:spTree>
    <p:extLst>
      <p:ext uri="{BB962C8B-B14F-4D97-AF65-F5344CB8AC3E}">
        <p14:creationId xmlns:p14="http://schemas.microsoft.com/office/powerpoint/2010/main" val="135689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17</a:t>
            </a:fld>
            <a:endParaRPr lang="it-IT"/>
          </a:p>
        </p:txBody>
      </p:sp>
      <p:sp>
        <p:nvSpPr>
          <p:cNvPr id="3" name="Rettangolo 2"/>
          <p:cNvSpPr/>
          <p:nvPr/>
        </p:nvSpPr>
        <p:spPr>
          <a:xfrm>
            <a:off x="683568" y="993718"/>
            <a:ext cx="7272808" cy="3964932"/>
          </a:xfrm>
          <a:prstGeom prst="rect">
            <a:avLst/>
          </a:prstGeom>
        </p:spPr>
        <p:txBody>
          <a:bodyPr wrap="square">
            <a:spAutoFit/>
          </a:bodyPr>
          <a:lstStyle/>
          <a:p>
            <a:pPr algn="just">
              <a:lnSpc>
                <a:spcPct val="115000"/>
              </a:lnSpc>
              <a:spcAft>
                <a:spcPts val="0"/>
              </a:spcAft>
            </a:pPr>
            <a:r>
              <a:rPr lang="it-IT" sz="2000" dirty="0" smtClean="0">
                <a:effectLst/>
                <a:latin typeface="Calibri"/>
                <a:ea typeface="Calibri"/>
                <a:cs typeface="Times New Roman"/>
              </a:rPr>
              <a:t>Un altro esempio interessante può essere quello di un ragazzo comodamente seduto su una poltrona a cui viene detto di sedersi al tavolo. </a:t>
            </a:r>
          </a:p>
          <a:p>
            <a:pPr algn="just">
              <a:lnSpc>
                <a:spcPct val="115000"/>
              </a:lnSpc>
              <a:spcAft>
                <a:spcPts val="0"/>
              </a:spcAft>
            </a:pPr>
            <a:r>
              <a:rPr lang="it-IT" sz="2000" dirty="0" smtClean="0">
                <a:effectLst/>
                <a:latin typeface="Calibri"/>
                <a:ea typeface="Calibri"/>
                <a:cs typeface="Times New Roman"/>
              </a:rPr>
              <a:t>Se non esegue, può non essere un rifiuto di obbedienza ma un problema legato al passaggio da uno stato ad un altro: potrebbe essere necessario inserire l’ordine di alzarsi dalla poltrona, venire verso il tavolo, prendere la sedia e sedersi. </a:t>
            </a:r>
          </a:p>
          <a:p>
            <a:pPr algn="just">
              <a:lnSpc>
                <a:spcPct val="115000"/>
              </a:lnSpc>
              <a:spcAft>
                <a:spcPts val="0"/>
              </a:spcAft>
            </a:pPr>
            <a:r>
              <a:rPr lang="it-IT" sz="2000" dirty="0" smtClean="0">
                <a:effectLst/>
                <a:latin typeface="Calibri"/>
                <a:ea typeface="Calibri"/>
                <a:cs typeface="Times New Roman"/>
              </a:rPr>
              <a:t>Accompagnato in questo modo il ragazzo potrebbe eseguire quanto richiesto. Una piccola prova di questo genere può aiutare gli adulti a comprendere le reali difficoltà di un ragazzo con autismo, senza imputare sempre tutto alla ostinazione o alla non collaborazione.</a:t>
            </a:r>
            <a:endParaRPr lang="it-IT" sz="2000" dirty="0">
              <a:effectLst/>
              <a:latin typeface="Calibri"/>
              <a:ea typeface="Calibri"/>
              <a:cs typeface="Times New Roman"/>
            </a:endParaRPr>
          </a:p>
        </p:txBody>
      </p:sp>
    </p:spTree>
    <p:extLst>
      <p:ext uri="{BB962C8B-B14F-4D97-AF65-F5344CB8AC3E}">
        <p14:creationId xmlns:p14="http://schemas.microsoft.com/office/powerpoint/2010/main" val="187000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18</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1232715014"/>
              </p:ext>
            </p:extLst>
          </p:nvPr>
        </p:nvGraphicFramePr>
        <p:xfrm>
          <a:off x="827584" y="620688"/>
          <a:ext cx="6848931" cy="5353995"/>
        </p:xfrm>
        <a:graphic>
          <a:graphicData uri="http://schemas.openxmlformats.org/drawingml/2006/table">
            <a:tbl>
              <a:tblPr firstRow="1" firstCol="1" bandRow="1"/>
              <a:tblGrid>
                <a:gridCol w="6848931"/>
              </a:tblGrid>
              <a:tr h="5353995">
                <a:tc>
                  <a:txBody>
                    <a:bodyPr/>
                    <a:lstStyle/>
                    <a:p>
                      <a:pPr>
                        <a:lnSpc>
                          <a:spcPct val="115000"/>
                        </a:lnSpc>
                        <a:spcAft>
                          <a:spcPts val="0"/>
                        </a:spcAft>
                      </a:pPr>
                      <a:r>
                        <a:rPr lang="it-IT" sz="1600" b="1" dirty="0">
                          <a:effectLst/>
                          <a:latin typeface="Calibri"/>
                          <a:ea typeface="Calibri"/>
                          <a:cs typeface="Times New Roman"/>
                        </a:rPr>
                        <a:t>AVVERTENZA</a:t>
                      </a:r>
                      <a:endParaRPr lang="it-IT" sz="1600" dirty="0">
                        <a:effectLst/>
                        <a:latin typeface="Calibri"/>
                        <a:ea typeface="Calibri"/>
                        <a:cs typeface="Times New Roman"/>
                      </a:endParaRPr>
                    </a:p>
                    <a:p>
                      <a:pPr>
                        <a:lnSpc>
                          <a:spcPct val="115000"/>
                        </a:lnSpc>
                        <a:spcAft>
                          <a:spcPts val="0"/>
                        </a:spcAft>
                      </a:pPr>
                      <a:r>
                        <a:rPr lang="it-IT" sz="1600" dirty="0">
                          <a:effectLst/>
                          <a:latin typeface="Calibri"/>
                          <a:ea typeface="Calibri"/>
                          <a:cs typeface="Times New Roman"/>
                        </a:rPr>
                        <a:t> </a:t>
                      </a:r>
                    </a:p>
                    <a:p>
                      <a:pPr algn="just">
                        <a:lnSpc>
                          <a:spcPct val="115000"/>
                        </a:lnSpc>
                        <a:spcAft>
                          <a:spcPts val="0"/>
                        </a:spcAft>
                      </a:pPr>
                      <a:r>
                        <a:rPr lang="it-IT" sz="1600" dirty="0">
                          <a:effectLst/>
                          <a:latin typeface="Calibri"/>
                          <a:ea typeface="Calibri"/>
                          <a:cs typeface="Times New Roman"/>
                        </a:rPr>
                        <a:t>E’ bene ricordare che le funzioni esecutive e di controllo si sviluppano nel tempo durante la crescita, per cui anche ad un alunno a sviluppo tipico non si possono chiedere </a:t>
                      </a:r>
                      <a:r>
                        <a:rPr lang="it-IT" sz="1600" i="1" dirty="0">
                          <a:effectLst/>
                          <a:latin typeface="Calibri"/>
                          <a:ea typeface="Calibri"/>
                          <a:cs typeface="Times New Roman"/>
                        </a:rPr>
                        <a:t>performance</a:t>
                      </a:r>
                      <a:r>
                        <a:rPr lang="it-IT" sz="1600" dirty="0">
                          <a:effectLst/>
                          <a:latin typeface="Calibri"/>
                          <a:ea typeface="Calibri"/>
                          <a:cs typeface="Times New Roman"/>
                        </a:rPr>
                        <a:t> superiori a quelle normali per la sua età.</a:t>
                      </a:r>
                    </a:p>
                    <a:p>
                      <a:pPr algn="just">
                        <a:lnSpc>
                          <a:spcPct val="115000"/>
                        </a:lnSpc>
                        <a:spcAft>
                          <a:spcPts val="0"/>
                        </a:spcAft>
                      </a:pPr>
                      <a:r>
                        <a:rPr lang="it-IT" sz="1600" dirty="0">
                          <a:effectLst/>
                          <a:latin typeface="Calibri"/>
                          <a:ea typeface="Calibri"/>
                          <a:cs typeface="Times New Roman"/>
                        </a:rPr>
                        <a:t> </a:t>
                      </a:r>
                    </a:p>
                    <a:p>
                      <a:pPr algn="just">
                        <a:lnSpc>
                          <a:spcPct val="115000"/>
                        </a:lnSpc>
                        <a:spcAft>
                          <a:spcPts val="0"/>
                        </a:spcAft>
                      </a:pPr>
                      <a:r>
                        <a:rPr lang="it-IT" sz="1600" dirty="0">
                          <a:effectLst/>
                          <a:latin typeface="Calibri"/>
                          <a:ea typeface="Calibri"/>
                          <a:cs typeface="Times New Roman"/>
                        </a:rPr>
                        <a:t>E’ però possibile fin dalla prima infanzia curare con particolare attenzione tutte le attività (soprattutto giocose) che possono contribuire a potenziare lo sviluppo delle capacità esecutive e di controllo.</a:t>
                      </a:r>
                    </a:p>
                    <a:p>
                      <a:pPr algn="just">
                        <a:lnSpc>
                          <a:spcPct val="115000"/>
                        </a:lnSpc>
                        <a:spcAft>
                          <a:spcPts val="0"/>
                        </a:spcAft>
                      </a:pPr>
                      <a:r>
                        <a:rPr lang="it-IT" sz="1600" dirty="0">
                          <a:effectLst/>
                          <a:latin typeface="Calibri"/>
                          <a:ea typeface="Calibri"/>
                          <a:cs typeface="Times New Roman"/>
                        </a:rPr>
                        <a:t> </a:t>
                      </a:r>
                    </a:p>
                    <a:p>
                      <a:pPr algn="just">
                        <a:lnSpc>
                          <a:spcPct val="115000"/>
                        </a:lnSpc>
                        <a:spcAft>
                          <a:spcPts val="0"/>
                        </a:spcAft>
                      </a:pPr>
                      <a:r>
                        <a:rPr lang="it-IT" sz="1600" dirty="0">
                          <a:effectLst/>
                          <a:latin typeface="Calibri"/>
                          <a:ea typeface="Calibri"/>
                          <a:cs typeface="Times New Roman"/>
                        </a:rPr>
                        <a:t>Ciò per tutti gli allievi ma curando in modo particolare quelli a rischio, come i bambini con disabilità intellettiva e/o con autismo, ma anche con ADHD/DDAI e altri tipi di disturbi.</a:t>
                      </a:r>
                    </a:p>
                    <a:p>
                      <a:pPr algn="just">
                        <a:lnSpc>
                          <a:spcPct val="115000"/>
                        </a:lnSpc>
                        <a:spcAft>
                          <a:spcPts val="0"/>
                        </a:spcAft>
                      </a:pPr>
                      <a:r>
                        <a:rPr lang="it-IT" sz="1600" dirty="0">
                          <a:effectLst/>
                          <a:latin typeface="Calibri"/>
                          <a:ea typeface="Calibri"/>
                          <a:cs typeface="Times New Roman"/>
                        </a:rPr>
                        <a:t> </a:t>
                      </a:r>
                    </a:p>
                    <a:p>
                      <a:pPr algn="just">
                        <a:lnSpc>
                          <a:spcPct val="115000"/>
                        </a:lnSpc>
                        <a:spcAft>
                          <a:spcPts val="0"/>
                        </a:spcAft>
                      </a:pPr>
                      <a:r>
                        <a:rPr lang="it-IT" sz="1600" b="1" dirty="0">
                          <a:effectLst/>
                          <a:latin typeface="Calibri"/>
                          <a:ea typeface="Calibri"/>
                          <a:cs typeface="Times New Roman"/>
                        </a:rPr>
                        <a:t>Le attività motorie e sportive sono importantissime per lo sviluppo di molte capacità, ivi comprese le funzioni esecutive e di controllo, per cui consiglia vivamente a tutte le scuole e alle famiglie di far praticare moto e sport ai bambini e ai ragazzi con autismo.</a:t>
                      </a:r>
                    </a:p>
                    <a:p>
                      <a:pPr>
                        <a:lnSpc>
                          <a:spcPct val="115000"/>
                        </a:lnSpc>
                        <a:spcAft>
                          <a:spcPts val="0"/>
                        </a:spcAft>
                      </a:pPr>
                      <a:r>
                        <a:rPr lang="it-IT" sz="1200" dirty="0">
                          <a:effectLst/>
                          <a:latin typeface="Calibri"/>
                          <a:ea typeface="Calibri"/>
                          <a:cs typeface="Times New Roman"/>
                        </a:rPr>
                        <a:t> </a:t>
                      </a:r>
                      <a:endParaRPr lang="it-IT" sz="1100" dirty="0">
                        <a:effectLst/>
                        <a:latin typeface="Calibri"/>
                        <a:ea typeface="Calibri"/>
                        <a:cs typeface="Times New Roman"/>
                      </a:endParaRPr>
                    </a:p>
                  </a:txBody>
                  <a:tcPr marL="68580" marR="68580" marT="0" marB="0">
                    <a:lnL w="28575" cap="flat" cmpd="sng" algn="ctr">
                      <a:solidFill>
                        <a:srgbClr val="FF0000"/>
                      </a:solidFill>
                      <a:prstDash val="dash"/>
                      <a:round/>
                      <a:headEnd type="none" w="med" len="med"/>
                      <a:tailEnd type="none" w="med" len="med"/>
                    </a:lnL>
                    <a:lnR w="28575" cap="flat" cmpd="sng" algn="ctr">
                      <a:solidFill>
                        <a:srgbClr val="FF0000"/>
                      </a:solidFill>
                      <a:prstDash val="dash"/>
                      <a:round/>
                      <a:headEnd type="none" w="med" len="med"/>
                      <a:tailEnd type="none" w="med" len="med"/>
                    </a:lnR>
                    <a:lnT w="28575" cap="flat" cmpd="sng" algn="ctr">
                      <a:solidFill>
                        <a:srgbClr val="FF0000"/>
                      </a:solidFill>
                      <a:prstDash val="dash"/>
                      <a:round/>
                      <a:headEnd type="none" w="med" len="med"/>
                      <a:tailEnd type="none" w="med" len="med"/>
                    </a:lnT>
                    <a:lnB w="28575" cap="flat" cmpd="sng" algn="ctr">
                      <a:solidFill>
                        <a:srgbClr val="FF0000"/>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62862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19</a:t>
            </a:fld>
            <a:endParaRPr lang="it-IT"/>
          </a:p>
        </p:txBody>
      </p:sp>
      <p:pic>
        <p:nvPicPr>
          <p:cNvPr id="3" name="Immagine 2" descr="Risultati immagini per comportamenti osservati in bambini con deficit delle funzioni esecutive"/>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416824" cy="5472608"/>
          </a:xfrm>
          <a:prstGeom prst="rect">
            <a:avLst/>
          </a:prstGeom>
          <a:noFill/>
          <a:ln>
            <a:noFill/>
          </a:ln>
        </p:spPr>
      </p:pic>
      <p:sp>
        <p:nvSpPr>
          <p:cNvPr id="4" name="Rettangolo 3"/>
          <p:cNvSpPr/>
          <p:nvPr/>
        </p:nvSpPr>
        <p:spPr>
          <a:xfrm>
            <a:off x="1043608" y="5877272"/>
            <a:ext cx="7560840" cy="287002"/>
          </a:xfrm>
          <a:prstGeom prst="rect">
            <a:avLst/>
          </a:prstGeom>
        </p:spPr>
        <p:txBody>
          <a:bodyPr wrap="square">
            <a:spAutoFit/>
          </a:bodyPr>
          <a:lstStyle/>
          <a:p>
            <a:pPr algn="just">
              <a:lnSpc>
                <a:spcPct val="115000"/>
              </a:lnSpc>
              <a:spcAft>
                <a:spcPts val="1000"/>
              </a:spcAft>
            </a:pPr>
            <a:r>
              <a:rPr lang="it-IT" sz="1100" u="sng" dirty="0" smtClean="0">
                <a:solidFill>
                  <a:srgbClr val="0000FF"/>
                </a:solidFill>
                <a:effectLst/>
                <a:latin typeface="Calibri"/>
                <a:ea typeface="Calibri"/>
                <a:cs typeface="Times New Roman"/>
                <a:hlinkClick r:id="rId3"/>
              </a:rPr>
              <a:t>https://www.slideshare.net/ivamartini/funzioni-esecutive-25759613?next_slideshow=1</a:t>
            </a:r>
            <a:r>
              <a:rPr lang="it-IT" sz="1100" dirty="0" smtClean="0">
                <a:effectLst/>
                <a:latin typeface="Calibri"/>
                <a:ea typeface="Calibri"/>
                <a:cs typeface="Times New Roman"/>
              </a:rPr>
              <a:t>  </a:t>
            </a:r>
            <a:endParaRPr lang="it-IT" sz="1100" dirty="0">
              <a:effectLst/>
              <a:latin typeface="Calibri"/>
              <a:ea typeface="Calibri"/>
              <a:cs typeface="Times New Roman"/>
            </a:endParaRPr>
          </a:p>
        </p:txBody>
      </p:sp>
    </p:spTree>
    <p:extLst>
      <p:ext uri="{BB962C8B-B14F-4D97-AF65-F5344CB8AC3E}">
        <p14:creationId xmlns:p14="http://schemas.microsoft.com/office/powerpoint/2010/main" val="380724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Autofit/>
          </a:bodyPr>
          <a:lstStyle/>
          <a:p>
            <a:r>
              <a:rPr lang="it-IT" sz="3200" dirty="0" smtClean="0"/>
              <a:t>Sviluppo delle funzioni esecutive e di controllo</a:t>
            </a:r>
            <a:endParaRPr lang="it-IT" sz="3200" dirty="0"/>
          </a:p>
        </p:txBody>
      </p:sp>
      <p:sp>
        <p:nvSpPr>
          <p:cNvPr id="5" name="Sottotitolo 4"/>
          <p:cNvSpPr>
            <a:spLocks noGrp="1"/>
          </p:cNvSpPr>
          <p:nvPr>
            <p:ph type="subTitle" idx="1"/>
          </p:nvPr>
        </p:nvSpPr>
        <p:spPr/>
        <p:txBody>
          <a:bodyPr/>
          <a:lstStyle/>
          <a:p>
            <a:r>
              <a:rPr lang="it-IT" dirty="0" smtClean="0"/>
              <a:t>Graziella Roda</a:t>
            </a:r>
          </a:p>
          <a:p>
            <a:r>
              <a:rPr lang="it-IT" dirty="0" smtClean="0"/>
              <a:t>19 maggio 2018</a:t>
            </a:r>
            <a:endParaRPr lang="it-IT" dirty="0"/>
          </a:p>
        </p:txBody>
      </p:sp>
      <p:pic>
        <p:nvPicPr>
          <p:cNvPr id="6" name="Picture 2" descr="D:\Users\MI03636\Desktop\LOGO GENERALE UFFICIO\Logo US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6632"/>
            <a:ext cx="5652120" cy="1719959"/>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p:cNvSpPr>
            <a:spLocks noGrp="1"/>
          </p:cNvSpPr>
          <p:nvPr>
            <p:ph type="sldNum" sz="quarter" idx="12"/>
          </p:nvPr>
        </p:nvSpPr>
        <p:spPr/>
        <p:txBody>
          <a:bodyPr/>
          <a:lstStyle/>
          <a:p>
            <a:fld id="{8EFF1D6B-0928-42E2-BEA9-DB90BCC269E4}" type="slidenum">
              <a:rPr lang="it-IT" smtClean="0"/>
              <a:t>2</a:t>
            </a:fld>
            <a:endParaRPr lang="it-IT"/>
          </a:p>
        </p:txBody>
      </p:sp>
    </p:spTree>
    <p:extLst>
      <p:ext uri="{BB962C8B-B14F-4D97-AF65-F5344CB8AC3E}">
        <p14:creationId xmlns:p14="http://schemas.microsoft.com/office/powerpoint/2010/main" val="389177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20</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2328687246"/>
              </p:ext>
            </p:extLst>
          </p:nvPr>
        </p:nvGraphicFramePr>
        <p:xfrm>
          <a:off x="683568" y="476672"/>
          <a:ext cx="7632848" cy="5649491"/>
        </p:xfrm>
        <a:graphic>
          <a:graphicData uri="http://schemas.openxmlformats.org/drawingml/2006/table">
            <a:tbl>
              <a:tblPr firstRow="1" firstCol="1" bandRow="1"/>
              <a:tblGrid>
                <a:gridCol w="7632848"/>
              </a:tblGrid>
              <a:tr h="5649491">
                <a:tc>
                  <a:txBody>
                    <a:bodyPr/>
                    <a:lstStyle/>
                    <a:p>
                      <a:pPr algn="just">
                        <a:lnSpc>
                          <a:spcPct val="115000"/>
                        </a:lnSpc>
                        <a:spcAft>
                          <a:spcPts val="0"/>
                        </a:spcAft>
                      </a:pPr>
                      <a:r>
                        <a:rPr lang="it-IT" sz="1400" dirty="0">
                          <a:effectLst/>
                          <a:latin typeface="Calibri"/>
                          <a:ea typeface="Calibri"/>
                          <a:cs typeface="Times New Roman"/>
                        </a:rPr>
                        <a:t> </a:t>
                      </a:r>
                    </a:p>
                    <a:p>
                      <a:pPr algn="just">
                        <a:lnSpc>
                          <a:spcPct val="115000"/>
                        </a:lnSpc>
                        <a:spcAft>
                          <a:spcPts val="0"/>
                        </a:spcAft>
                      </a:pPr>
                      <a:r>
                        <a:rPr lang="it-IT" sz="1400" dirty="0">
                          <a:effectLst/>
                          <a:latin typeface="Calibri"/>
                          <a:ea typeface="Calibri"/>
                          <a:cs typeface="Times New Roman"/>
                        </a:rPr>
                        <a:t>La testimonianza di una donna con sindrome di Asperger</a:t>
                      </a:r>
                    </a:p>
                    <a:p>
                      <a:pPr algn="just">
                        <a:lnSpc>
                          <a:spcPct val="115000"/>
                        </a:lnSpc>
                        <a:spcAft>
                          <a:spcPts val="0"/>
                        </a:spcAft>
                      </a:pPr>
                      <a:r>
                        <a:rPr lang="it-IT" sz="1400" b="1" dirty="0">
                          <a:effectLst/>
                          <a:latin typeface="Calibri"/>
                          <a:ea typeface="Calibri"/>
                          <a:cs typeface="Times New Roman"/>
                        </a:rPr>
                        <a:t> </a:t>
                      </a:r>
                    </a:p>
                    <a:p>
                      <a:pPr>
                        <a:lnSpc>
                          <a:spcPct val="115000"/>
                        </a:lnSpc>
                        <a:spcAft>
                          <a:spcPts val="0"/>
                        </a:spcAft>
                      </a:pPr>
                      <a:r>
                        <a:rPr lang="it-IT" sz="1400" b="1" u="sng" dirty="0">
                          <a:solidFill>
                            <a:srgbClr val="0000FF"/>
                          </a:solidFill>
                          <a:effectLst/>
                          <a:latin typeface="Calibri"/>
                          <a:ea typeface="Calibri"/>
                          <a:cs typeface="Times New Roman"/>
                          <a:hlinkClick r:id="rId2"/>
                        </a:rPr>
                        <a:t>https://musingsofanaspie.com/2014/01/07/executive-function-primer-part-1/</a:t>
                      </a:r>
                      <a:endParaRPr lang="it-IT" sz="1400" b="1" dirty="0">
                        <a:effectLst/>
                        <a:latin typeface="Calibri"/>
                        <a:ea typeface="Calibri"/>
                        <a:cs typeface="Times New Roman"/>
                      </a:endParaRPr>
                    </a:p>
                    <a:p>
                      <a:pPr algn="just">
                        <a:lnSpc>
                          <a:spcPct val="115000"/>
                        </a:lnSpc>
                        <a:spcAft>
                          <a:spcPts val="0"/>
                        </a:spcAft>
                      </a:pPr>
                      <a:r>
                        <a:rPr lang="it-IT" sz="1400" b="1" dirty="0">
                          <a:effectLst/>
                          <a:latin typeface="Calibri"/>
                          <a:ea typeface="Calibri"/>
                          <a:cs typeface="Times New Roman"/>
                        </a:rPr>
                        <a:t> </a:t>
                      </a:r>
                    </a:p>
                    <a:p>
                      <a:pPr algn="just">
                        <a:lnSpc>
                          <a:spcPct val="115000"/>
                        </a:lnSpc>
                        <a:spcAft>
                          <a:spcPts val="0"/>
                        </a:spcAft>
                      </a:pPr>
                      <a:r>
                        <a:rPr lang="it-IT" sz="1400" b="1" i="1" dirty="0">
                          <a:effectLst/>
                          <a:latin typeface="Calibri"/>
                          <a:ea typeface="Calibri"/>
                          <a:cs typeface="Times New Roman"/>
                        </a:rPr>
                        <a:t>“Le difficoltà nelle funzioni esecutive fanno sì che occasionalmente io dimentichi di togliere dal fuoco la padella dopo aver cucinato.</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Fanno sì che io non ricordi più perché sono andata in cucina.</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Perché mi costa tanta fatica interrompere quello che sto facendo per portare fuori il cane.</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Perché devo scrivere liste delle cose da fare quando sono più di una.</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Perché non posso compilare il modulo di ricevuta di un pacco se intanto il postino mi parla e devo rispondergli.</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Perché insisto a fare le cose come le so fare anche se qualcuno mi mostra un modo più semplice per farle.</a:t>
                      </a:r>
                      <a:endParaRPr lang="it-IT" sz="1400" b="1" dirty="0">
                        <a:effectLst/>
                        <a:latin typeface="Calibri"/>
                        <a:ea typeface="Calibri"/>
                        <a:cs typeface="Times New Roman"/>
                      </a:endParaRPr>
                    </a:p>
                    <a:p>
                      <a:pPr algn="just">
                        <a:lnSpc>
                          <a:spcPct val="115000"/>
                        </a:lnSpc>
                        <a:spcAft>
                          <a:spcPts val="0"/>
                        </a:spcAft>
                      </a:pPr>
                      <a:r>
                        <a:rPr lang="it-IT" sz="1400" b="1" i="1" dirty="0">
                          <a:effectLst/>
                          <a:latin typeface="Calibri"/>
                          <a:ea typeface="Calibri"/>
                          <a:cs typeface="Times New Roman"/>
                        </a:rPr>
                        <a:t>Perché mi trovo a guardare la persona che mi sta parlando senza aver idea di cosa mi ha appena detto”</a:t>
                      </a:r>
                      <a:endParaRPr lang="it-IT" sz="1400" b="1" dirty="0">
                        <a:effectLst/>
                        <a:latin typeface="Calibri"/>
                        <a:ea typeface="Calibri"/>
                        <a:cs typeface="Times New Roman"/>
                      </a:endParaRPr>
                    </a:p>
                    <a:p>
                      <a:pPr algn="just">
                        <a:lnSpc>
                          <a:spcPct val="115000"/>
                        </a:lnSpc>
                        <a:spcAft>
                          <a:spcPts val="0"/>
                        </a:spcAft>
                      </a:pPr>
                      <a:r>
                        <a:rPr lang="it-IT" sz="1400" b="1" dirty="0">
                          <a:effectLst/>
                          <a:latin typeface="Calibri"/>
                          <a:ea typeface="Calibri"/>
                          <a:cs typeface="Times New Roman"/>
                        </a:rPr>
                        <a:t> </a:t>
                      </a:r>
                    </a:p>
                    <a:p>
                      <a:pPr fontAlgn="base">
                        <a:spcAft>
                          <a:spcPts val="0"/>
                        </a:spcAft>
                      </a:pPr>
                      <a:r>
                        <a:rPr lang="it-IT" sz="1400" b="1" dirty="0">
                          <a:effectLst/>
                          <a:latin typeface="Calibri"/>
                          <a:ea typeface="Times New Roman"/>
                        </a:rPr>
                        <a:t>La testimone prosegue facendo molti esempi tratti dalla propria vita, ad esempio specificando che il suo problema non è tanto trovare la soluzione ad un problema, quanto accorgersi che un problema esiste (</a:t>
                      </a:r>
                      <a:r>
                        <a:rPr lang="it-IT" sz="1400" b="1" i="1" dirty="0" err="1">
                          <a:solidFill>
                            <a:srgbClr val="2B2B2B"/>
                          </a:solidFill>
                          <a:effectLst/>
                          <a:latin typeface="Calibri"/>
                          <a:ea typeface="Times New Roman"/>
                          <a:cs typeface="Arial"/>
                        </a:rPr>
                        <a:t>I’m</a:t>
                      </a:r>
                      <a:r>
                        <a:rPr lang="it-IT" sz="1400" b="1" i="1" dirty="0">
                          <a:solidFill>
                            <a:srgbClr val="2B2B2B"/>
                          </a:solidFill>
                          <a:effectLst/>
                          <a:latin typeface="Calibri"/>
                          <a:ea typeface="Times New Roman"/>
                          <a:cs typeface="Arial"/>
                        </a:rPr>
                        <a:t> </a:t>
                      </a:r>
                      <a:r>
                        <a:rPr lang="it-IT" sz="1400" b="1" i="1" dirty="0" err="1">
                          <a:solidFill>
                            <a:srgbClr val="2B2B2B"/>
                          </a:solidFill>
                          <a:effectLst/>
                          <a:latin typeface="Calibri"/>
                          <a:ea typeface="Times New Roman"/>
                          <a:cs typeface="Arial"/>
                        </a:rPr>
                        <a:t>pretty</a:t>
                      </a:r>
                      <a:r>
                        <a:rPr lang="it-IT" sz="1400" b="1" i="1" dirty="0">
                          <a:solidFill>
                            <a:srgbClr val="2B2B2B"/>
                          </a:solidFill>
                          <a:effectLst/>
                          <a:latin typeface="Calibri"/>
                          <a:ea typeface="Times New Roman"/>
                          <a:cs typeface="Arial"/>
                        </a:rPr>
                        <a:t> </a:t>
                      </a:r>
                      <a:r>
                        <a:rPr lang="it-IT" sz="1400" b="1" i="1" dirty="0" err="1">
                          <a:solidFill>
                            <a:srgbClr val="2B2B2B"/>
                          </a:solidFill>
                          <a:effectLst/>
                          <a:latin typeface="Calibri"/>
                          <a:ea typeface="Times New Roman"/>
                          <a:cs typeface="Arial"/>
                        </a:rPr>
                        <a:t>good</a:t>
                      </a:r>
                      <a:r>
                        <a:rPr lang="it-IT" sz="1400" b="1" i="1" dirty="0">
                          <a:solidFill>
                            <a:srgbClr val="2B2B2B"/>
                          </a:solidFill>
                          <a:effectLst/>
                          <a:latin typeface="Calibri"/>
                          <a:ea typeface="Times New Roman"/>
                          <a:cs typeface="Arial"/>
                        </a:rPr>
                        <a:t> </a:t>
                      </a:r>
                      <a:r>
                        <a:rPr lang="it-IT" sz="1400" b="1" i="1" dirty="0" err="1">
                          <a:solidFill>
                            <a:srgbClr val="2B2B2B"/>
                          </a:solidFill>
                          <a:effectLst/>
                          <a:latin typeface="Calibri"/>
                          <a:ea typeface="Times New Roman"/>
                          <a:cs typeface="Arial"/>
                        </a:rPr>
                        <a:t>at</a:t>
                      </a:r>
                      <a:r>
                        <a:rPr lang="it-IT" sz="1400" b="1" i="1" dirty="0">
                          <a:solidFill>
                            <a:srgbClr val="2B2B2B"/>
                          </a:solidFill>
                          <a:effectLst/>
                          <a:latin typeface="Calibri"/>
                          <a:ea typeface="Times New Roman"/>
                          <a:cs typeface="Arial"/>
                        </a:rPr>
                        <a:t> </a:t>
                      </a:r>
                      <a:r>
                        <a:rPr lang="it-IT" sz="1400" b="1" i="1" dirty="0" err="1">
                          <a:solidFill>
                            <a:srgbClr val="2B2B2B"/>
                          </a:solidFill>
                          <a:effectLst/>
                          <a:latin typeface="Calibri"/>
                          <a:ea typeface="Times New Roman"/>
                          <a:cs typeface="Arial"/>
                        </a:rPr>
                        <a:t>reasoning</a:t>
                      </a:r>
                      <a:r>
                        <a:rPr lang="it-IT" sz="1400" b="1" i="1" dirty="0">
                          <a:solidFill>
                            <a:srgbClr val="2B2B2B"/>
                          </a:solidFill>
                          <a:effectLst/>
                          <a:latin typeface="Calibri"/>
                          <a:ea typeface="Times New Roman"/>
                          <a:cs typeface="Arial"/>
                        </a:rPr>
                        <a:t> out </a:t>
                      </a:r>
                      <a:r>
                        <a:rPr lang="it-IT" sz="1400" b="1" i="1" dirty="0" err="1">
                          <a:solidFill>
                            <a:srgbClr val="2B2B2B"/>
                          </a:solidFill>
                          <a:effectLst/>
                          <a:latin typeface="Calibri"/>
                          <a:ea typeface="Times New Roman"/>
                          <a:cs typeface="Arial"/>
                        </a:rPr>
                        <a:t>solutions</a:t>
                      </a:r>
                      <a:r>
                        <a:rPr lang="it-IT" sz="1400" b="1" i="1" dirty="0">
                          <a:solidFill>
                            <a:srgbClr val="2B2B2B"/>
                          </a:solidFill>
                          <a:effectLst/>
                          <a:latin typeface="Calibri"/>
                          <a:ea typeface="Times New Roman"/>
                          <a:cs typeface="Arial"/>
                        </a:rPr>
                        <a:t> to a </a:t>
                      </a:r>
                      <a:r>
                        <a:rPr lang="it-IT" sz="1400" b="1" i="1" dirty="0" err="1">
                          <a:solidFill>
                            <a:srgbClr val="2B2B2B"/>
                          </a:solidFill>
                          <a:effectLst/>
                          <a:latin typeface="Calibri"/>
                          <a:ea typeface="Times New Roman"/>
                          <a:cs typeface="Arial"/>
                        </a:rPr>
                        <a:t>defined</a:t>
                      </a:r>
                      <a:r>
                        <a:rPr lang="it-IT" sz="1400" b="1" i="1" dirty="0">
                          <a:solidFill>
                            <a:srgbClr val="2B2B2B"/>
                          </a:solidFill>
                          <a:effectLst/>
                          <a:latin typeface="Calibri"/>
                          <a:ea typeface="Times New Roman"/>
                          <a:cs typeface="Arial"/>
                        </a:rPr>
                        <a:t> </a:t>
                      </a:r>
                      <a:r>
                        <a:rPr lang="it-IT" sz="1400" b="1" i="1" dirty="0" err="1">
                          <a:solidFill>
                            <a:srgbClr val="2B2B2B"/>
                          </a:solidFill>
                          <a:effectLst/>
                          <a:latin typeface="Calibri"/>
                          <a:ea typeface="Times New Roman"/>
                          <a:cs typeface="Arial"/>
                        </a:rPr>
                        <a:t>problem</a:t>
                      </a:r>
                      <a:r>
                        <a:rPr lang="it-IT" sz="1400" b="1" i="1" dirty="0">
                          <a:solidFill>
                            <a:srgbClr val="2B2B2B"/>
                          </a:solidFill>
                          <a:effectLst/>
                          <a:latin typeface="Calibri"/>
                          <a:ea typeface="Times New Roman"/>
                          <a:cs typeface="Arial"/>
                        </a:rPr>
                        <a:t>. </a:t>
                      </a:r>
                      <a:r>
                        <a:rPr lang="en-US" sz="1400" b="1" i="1" dirty="0">
                          <a:solidFill>
                            <a:srgbClr val="2B2B2B"/>
                          </a:solidFill>
                          <a:effectLst/>
                          <a:latin typeface="Calibri"/>
                          <a:ea typeface="Times New Roman"/>
                          <a:cs typeface="Arial"/>
                        </a:rPr>
                        <a:t>Not so good at actually recognizing the presence of a problem. And that’s executive function too</a:t>
                      </a:r>
                      <a:r>
                        <a:rPr lang="en-US" sz="1400" b="1" dirty="0">
                          <a:solidFill>
                            <a:srgbClr val="2B2B2B"/>
                          </a:solidFill>
                          <a:effectLst/>
                          <a:latin typeface="Calibri"/>
                          <a:ea typeface="Times New Roman"/>
                          <a:cs typeface="Arial"/>
                        </a:rPr>
                        <a:t>).</a:t>
                      </a:r>
                      <a:endParaRPr lang="it-IT" sz="1400" b="1" dirty="0">
                        <a:effectLst/>
                        <a:latin typeface="Calibri"/>
                        <a:ea typeface="Times New Roman"/>
                      </a:endParaRPr>
                    </a:p>
                    <a:p>
                      <a:pPr fontAlgn="base">
                        <a:spcAft>
                          <a:spcPts val="0"/>
                        </a:spcAft>
                      </a:pPr>
                      <a:r>
                        <a:rPr lang="en-US" sz="900" b="1" dirty="0">
                          <a:solidFill>
                            <a:srgbClr val="2B2B2B"/>
                          </a:solidFill>
                          <a:effectLst/>
                          <a:latin typeface="Calibri"/>
                          <a:ea typeface="Times New Roman"/>
                          <a:cs typeface="Arial"/>
                        </a:rPr>
                        <a:t> </a:t>
                      </a:r>
                      <a:endParaRPr lang="it-IT" sz="900" b="1" dirty="0">
                        <a:effectLst/>
                        <a:latin typeface="Calibri"/>
                        <a:ea typeface="Times New Roman"/>
                      </a:endParaRPr>
                    </a:p>
                    <a:p>
                      <a:pPr algn="just">
                        <a:lnSpc>
                          <a:spcPct val="115000"/>
                        </a:lnSpc>
                        <a:spcAft>
                          <a:spcPts val="0"/>
                        </a:spcAft>
                      </a:pPr>
                      <a:r>
                        <a:rPr lang="it-IT" sz="1000" dirty="0">
                          <a:effectLst/>
                          <a:latin typeface="Calibri"/>
                          <a:ea typeface="Calibri"/>
                          <a:cs typeface="Times New Roman"/>
                        </a:rPr>
                        <a:t> </a:t>
                      </a:r>
                      <a:endParaRPr lang="it-IT" sz="900" dirty="0">
                        <a:effectLst/>
                        <a:latin typeface="Calibri"/>
                        <a:ea typeface="Calibri"/>
                        <a:cs typeface="Times New Roman"/>
                      </a:endParaRPr>
                    </a:p>
                  </a:txBody>
                  <a:tcPr marL="57741" marR="57741" marT="0" marB="0">
                    <a:lnL w="28575" cap="flat" cmpd="sng" algn="ctr">
                      <a:solidFill>
                        <a:srgbClr val="E36C0A"/>
                      </a:solidFill>
                      <a:prstDash val="dash"/>
                      <a:round/>
                      <a:headEnd type="none" w="med" len="med"/>
                      <a:tailEnd type="none" w="med" len="med"/>
                    </a:lnL>
                    <a:lnR w="28575" cap="flat" cmpd="sng" algn="ctr">
                      <a:solidFill>
                        <a:srgbClr val="E36C0A"/>
                      </a:solidFill>
                      <a:prstDash val="dash"/>
                      <a:round/>
                      <a:headEnd type="none" w="med" len="med"/>
                      <a:tailEnd type="none" w="med" len="med"/>
                    </a:lnR>
                    <a:lnT w="28575" cap="flat" cmpd="sng" algn="ctr">
                      <a:solidFill>
                        <a:srgbClr val="E36C0A"/>
                      </a:solidFill>
                      <a:prstDash val="dash"/>
                      <a:round/>
                      <a:headEnd type="none" w="med" len="med"/>
                      <a:tailEnd type="none" w="med" len="med"/>
                    </a:lnT>
                    <a:lnB w="28575" cap="flat" cmpd="sng" algn="ctr">
                      <a:solidFill>
                        <a:srgbClr val="E36C0A"/>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295259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Un esempio di scheda di osservazione</a:t>
            </a:r>
            <a:endParaRPr lang="it-IT" dirty="0"/>
          </a:p>
        </p:txBody>
      </p:sp>
      <p:sp>
        <p:nvSpPr>
          <p:cNvPr id="4" name="Segnaposto testo 3"/>
          <p:cNvSpPr>
            <a:spLocks noGrp="1"/>
          </p:cNvSpPr>
          <p:nvPr>
            <p:ph type="body" idx="1"/>
          </p:nvPr>
        </p:nvSpPr>
        <p:spPr/>
        <p:txBody>
          <a:bodyPr/>
          <a:lstStyle/>
          <a:p>
            <a:r>
              <a:rPr lang="it-IT" dirty="0" smtClean="0"/>
              <a:t>Comportamenti che potrebbero segnalare difficoltà nello sviluppo delle funzioni esecutive e di controllo</a:t>
            </a:r>
          </a:p>
          <a:p>
            <a:r>
              <a:rPr lang="it-IT" dirty="0" smtClean="0"/>
              <a:t>(ovviamente l’alunno va posto in relazione con quanto osservabile nei pari di età)</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21</a:t>
            </a:fld>
            <a:endParaRPr lang="it-IT"/>
          </a:p>
        </p:txBody>
      </p:sp>
    </p:spTree>
    <p:extLst>
      <p:ext uri="{BB962C8B-B14F-4D97-AF65-F5344CB8AC3E}">
        <p14:creationId xmlns:p14="http://schemas.microsoft.com/office/powerpoint/2010/main" val="234416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22</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1912762177"/>
              </p:ext>
            </p:extLst>
          </p:nvPr>
        </p:nvGraphicFramePr>
        <p:xfrm>
          <a:off x="899591" y="476674"/>
          <a:ext cx="7272809" cy="6030820"/>
        </p:xfrm>
        <a:graphic>
          <a:graphicData uri="http://schemas.openxmlformats.org/drawingml/2006/table">
            <a:tbl>
              <a:tblPr firstRow="1" firstCol="1" bandRow="1"/>
              <a:tblGrid>
                <a:gridCol w="5040561"/>
                <a:gridCol w="2232248"/>
              </a:tblGrid>
              <a:tr h="265046">
                <a:tc>
                  <a:txBody>
                    <a:bodyPr/>
                    <a:lstStyle/>
                    <a:p>
                      <a:pPr algn="ctr">
                        <a:lnSpc>
                          <a:spcPct val="115000"/>
                        </a:lnSpc>
                        <a:spcAft>
                          <a:spcPts val="0"/>
                        </a:spcAft>
                      </a:pPr>
                      <a:r>
                        <a:rPr lang="it-IT" sz="1100" b="1">
                          <a:effectLst/>
                          <a:latin typeface="Calibri"/>
                          <a:ea typeface="Calibri"/>
                          <a:cs typeface="Times New Roman"/>
                        </a:rPr>
                        <a:t>DIFFICOLTÀ</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1">
                          <a:effectLst/>
                          <a:latin typeface="Calibri"/>
                          <a:ea typeface="Calibri"/>
                          <a:cs typeface="Times New Roman"/>
                        </a:rPr>
                        <a:t>OSSERVAZIONI</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Difficoltà a fissare l’attenzione su ciò che sta facendo (facile distraibilità)</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Occorre ricordargli più volte cosa sta facendo e a che punto è arrivato</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183">
                <a:tc>
                  <a:txBody>
                    <a:bodyPr/>
                    <a:lstStyle/>
                    <a:p>
                      <a:pPr algn="just">
                        <a:lnSpc>
                          <a:spcPct val="115000"/>
                        </a:lnSpc>
                        <a:spcAft>
                          <a:spcPts val="0"/>
                        </a:spcAft>
                      </a:pPr>
                      <a:r>
                        <a:rPr lang="it-IT" sz="1600" b="1" dirty="0">
                          <a:effectLst/>
                          <a:latin typeface="Calibri"/>
                          <a:ea typeface="Calibri"/>
                          <a:cs typeface="Times New Roman"/>
                        </a:rPr>
                        <a:t>Trova difficile capire da solo cosa deve fare per eseguire qualcosa (ad esempio cosa deve fare per prendere una bibita dal distributore automatico)</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46">
                <a:tc>
                  <a:txBody>
                    <a:bodyPr/>
                    <a:lstStyle/>
                    <a:p>
                      <a:pPr algn="just">
                        <a:lnSpc>
                          <a:spcPct val="115000"/>
                        </a:lnSpc>
                        <a:spcAft>
                          <a:spcPts val="0"/>
                        </a:spcAft>
                      </a:pPr>
                      <a:r>
                        <a:rPr lang="it-IT" sz="1600" b="1" dirty="0">
                          <a:effectLst/>
                          <a:latin typeface="Calibri"/>
                          <a:ea typeface="Calibri"/>
                          <a:cs typeface="Times New Roman"/>
                        </a:rPr>
                        <a:t>Fa fatica a prendere decisioni</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Non accetta che le cose cambino o si presentino in altro modo; non sa cosa fare</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Fatica a iniziare l’azione anche se ha capito cosa deve fare o sa cosa vuole fare</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Si focalizza sui dettagli e perde di vista ciò che è importante per raggiungere l’obiettivo</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91">
                <a:tc>
                  <a:txBody>
                    <a:bodyPr/>
                    <a:lstStyle/>
                    <a:p>
                      <a:pPr algn="just">
                        <a:lnSpc>
                          <a:spcPct val="115000"/>
                        </a:lnSpc>
                        <a:spcAft>
                          <a:spcPts val="0"/>
                        </a:spcAft>
                      </a:pPr>
                      <a:r>
                        <a:rPr lang="it-IT" sz="1600" b="1" dirty="0">
                          <a:effectLst/>
                          <a:latin typeface="Calibri"/>
                          <a:ea typeface="Calibri"/>
                          <a:cs typeface="Times New Roman"/>
                        </a:rPr>
                        <a:t>Si perde nelle fasi esecutive di un compito, anche se le conosce; dilata il tempo</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a:effectLst/>
                          <a:latin typeface="Calibri"/>
                          <a:ea typeface="Calibri"/>
                          <a:cs typeface="Times New Roman"/>
                        </a:rPr>
                        <a:t> </a:t>
                      </a:r>
                      <a:endParaRPr lang="it-IT" sz="100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183">
                <a:tc>
                  <a:txBody>
                    <a:bodyPr/>
                    <a:lstStyle/>
                    <a:p>
                      <a:pPr algn="just">
                        <a:lnSpc>
                          <a:spcPct val="115000"/>
                        </a:lnSpc>
                        <a:spcAft>
                          <a:spcPts val="0"/>
                        </a:spcAft>
                      </a:pPr>
                      <a:r>
                        <a:rPr lang="it-IT" sz="1600" b="1" dirty="0">
                          <a:effectLst/>
                          <a:latin typeface="Calibri"/>
                          <a:ea typeface="Calibri"/>
                          <a:cs typeface="Times New Roman"/>
                        </a:rPr>
                        <a:t>Non riesce a seguire più di due (o tre o quattro) istruzioni se date tutte insieme (apri la cartella, prendi la biro rossa e il quaderno blu)</a:t>
                      </a: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100" dirty="0">
                          <a:effectLst/>
                          <a:latin typeface="Calibri"/>
                          <a:ea typeface="Calibri"/>
                          <a:cs typeface="Times New Roman"/>
                        </a:rPr>
                        <a:t> </a:t>
                      </a:r>
                      <a:endParaRPr lang="it-IT" sz="1000" dirty="0">
                        <a:effectLst/>
                        <a:latin typeface="Calibri"/>
                        <a:ea typeface="Calibri"/>
                        <a:cs typeface="Times New Roman"/>
                      </a:endParaRPr>
                    </a:p>
                  </a:txBody>
                  <a:tcPr marL="60221" marR="6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126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23</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2547900497"/>
              </p:ext>
            </p:extLst>
          </p:nvPr>
        </p:nvGraphicFramePr>
        <p:xfrm>
          <a:off x="539553" y="548682"/>
          <a:ext cx="7136962" cy="5005377"/>
        </p:xfrm>
        <a:graphic>
          <a:graphicData uri="http://schemas.openxmlformats.org/drawingml/2006/table">
            <a:tbl>
              <a:tblPr firstRow="1" firstCol="1" bandRow="1"/>
              <a:tblGrid>
                <a:gridCol w="5328591"/>
                <a:gridCol w="1808371"/>
              </a:tblGrid>
              <a:tr h="770058">
                <a:tc>
                  <a:txBody>
                    <a:bodyPr/>
                    <a:lstStyle/>
                    <a:p>
                      <a:pPr algn="just">
                        <a:lnSpc>
                          <a:spcPct val="115000"/>
                        </a:lnSpc>
                        <a:spcAft>
                          <a:spcPts val="0"/>
                        </a:spcAft>
                      </a:pPr>
                      <a:r>
                        <a:rPr lang="it-IT" sz="2000" b="1" dirty="0">
                          <a:effectLst/>
                          <a:latin typeface="Calibri"/>
                          <a:ea typeface="Calibri"/>
                          <a:cs typeface="Times New Roman"/>
                        </a:rPr>
                        <a:t>Se si interrompe non si ricorda più cosa stava facendo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a:effectLst/>
                          <a:latin typeface="Calibri"/>
                          <a:ea typeface="Calibri"/>
                          <a:cs typeface="Times New Roman"/>
                        </a:rPr>
                        <a:t> </a:t>
                      </a:r>
                      <a:endParaRPr lang="it-IT"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058">
                <a:tc>
                  <a:txBody>
                    <a:bodyPr/>
                    <a:lstStyle/>
                    <a:p>
                      <a:pPr algn="just">
                        <a:lnSpc>
                          <a:spcPct val="115000"/>
                        </a:lnSpc>
                        <a:spcAft>
                          <a:spcPts val="0"/>
                        </a:spcAft>
                      </a:pPr>
                      <a:r>
                        <a:rPr lang="it-IT" sz="2000" b="1" dirty="0">
                          <a:effectLst/>
                          <a:latin typeface="Calibri"/>
                          <a:ea typeface="Calibri"/>
                          <a:cs typeface="Times New Roman"/>
                        </a:rPr>
                        <a:t>Comincia ad agire prima che l’adulto abbia completato quello che gli deve dire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a:effectLst/>
                          <a:latin typeface="Calibri"/>
                          <a:ea typeface="Calibri"/>
                          <a:cs typeface="Times New Roman"/>
                        </a:rPr>
                        <a:t> </a:t>
                      </a:r>
                      <a:endParaRPr lang="it-IT"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087">
                <a:tc>
                  <a:txBody>
                    <a:bodyPr/>
                    <a:lstStyle/>
                    <a:p>
                      <a:pPr algn="just">
                        <a:lnSpc>
                          <a:spcPct val="115000"/>
                        </a:lnSpc>
                        <a:spcAft>
                          <a:spcPts val="0"/>
                        </a:spcAft>
                      </a:pPr>
                      <a:r>
                        <a:rPr lang="it-IT" sz="2000" b="1" dirty="0">
                          <a:effectLst/>
                          <a:latin typeface="Calibri"/>
                          <a:ea typeface="Calibri"/>
                          <a:cs typeface="Times New Roman"/>
                        </a:rPr>
                        <a:t>Reagisce male a ciò che gli dà fastidio ma non riesce ad agire per comunicare o diminuire il fastidio (anche se saprebbe cosa fare)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a:effectLst/>
                          <a:latin typeface="Calibri"/>
                          <a:ea typeface="Calibri"/>
                          <a:cs typeface="Times New Roman"/>
                        </a:rPr>
                        <a:t> </a:t>
                      </a:r>
                      <a:endParaRPr lang="it-IT"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058">
                <a:tc>
                  <a:txBody>
                    <a:bodyPr/>
                    <a:lstStyle/>
                    <a:p>
                      <a:pPr algn="just">
                        <a:lnSpc>
                          <a:spcPct val="115000"/>
                        </a:lnSpc>
                        <a:spcAft>
                          <a:spcPts val="0"/>
                        </a:spcAft>
                      </a:pPr>
                      <a:r>
                        <a:rPr lang="it-IT" sz="2000" b="1" dirty="0">
                          <a:effectLst/>
                          <a:latin typeface="Calibri"/>
                          <a:ea typeface="Calibri"/>
                          <a:cs typeface="Times New Roman"/>
                        </a:rPr>
                        <a:t>Interrompe gli altri e interviene spesso fuori 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a:effectLst/>
                          <a:latin typeface="Calibri"/>
                          <a:ea typeface="Calibri"/>
                          <a:cs typeface="Times New Roman"/>
                        </a:rPr>
                        <a:t> </a:t>
                      </a:r>
                      <a:endParaRPr lang="it-IT"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058">
                <a:tc>
                  <a:txBody>
                    <a:bodyPr/>
                    <a:lstStyle/>
                    <a:p>
                      <a:pPr algn="just">
                        <a:lnSpc>
                          <a:spcPct val="115000"/>
                        </a:lnSpc>
                        <a:spcAft>
                          <a:spcPts val="0"/>
                        </a:spcAft>
                      </a:pPr>
                      <a:r>
                        <a:rPr lang="it-IT" sz="2000" b="1" dirty="0">
                          <a:effectLst/>
                          <a:latin typeface="Calibri"/>
                          <a:ea typeface="Calibri"/>
                          <a:cs typeface="Times New Roman"/>
                        </a:rPr>
                        <a:t>Alza la mano in continuazione ma non ricorda cosa voleva dire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a:effectLst/>
                          <a:latin typeface="Calibri"/>
                          <a:ea typeface="Calibri"/>
                          <a:cs typeface="Times New Roman"/>
                        </a:rPr>
                        <a:t> </a:t>
                      </a:r>
                      <a:endParaRPr lang="it-IT"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058">
                <a:tc>
                  <a:txBody>
                    <a:bodyPr/>
                    <a:lstStyle/>
                    <a:p>
                      <a:pPr algn="just">
                        <a:lnSpc>
                          <a:spcPct val="115000"/>
                        </a:lnSpc>
                        <a:spcAft>
                          <a:spcPts val="0"/>
                        </a:spcAft>
                      </a:pPr>
                      <a:r>
                        <a:rPr lang="it-IT" sz="2000" b="1" dirty="0">
                          <a:effectLst/>
                          <a:latin typeface="Calibri"/>
                          <a:ea typeface="Calibri"/>
                          <a:cs typeface="Times New Roman"/>
                        </a:rPr>
                        <a:t>E’ facilmente frustrato dalle difficoltà e reagisce male (anche lanciando le cose)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dirty="0">
                          <a:effectLst/>
                          <a:latin typeface="Calibri"/>
                          <a:ea typeface="Calibri"/>
                          <a:cs typeface="Times New Roman"/>
                        </a:rPr>
                        <a:t> </a:t>
                      </a:r>
                      <a:endParaRPr lang="it-IT"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asellaDiTesto 3"/>
          <p:cNvSpPr txBox="1"/>
          <p:nvPr/>
        </p:nvSpPr>
        <p:spPr>
          <a:xfrm>
            <a:off x="6084168" y="5620598"/>
            <a:ext cx="1584176"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425454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r>
              <a:rPr lang="it-IT" dirty="0" smtClean="0"/>
              <a:t>Ulteriori materiali per la valutazione delle capacità legate alle funzioni esecutive e di controllo saranno pubblicate nel Quaderno degli Sportelli Autismo dedicato a questo tema (che sarà pubblicato entro il corrente anno solare)</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24</a:t>
            </a:fld>
            <a:endParaRPr lang="it-IT"/>
          </a:p>
        </p:txBody>
      </p:sp>
    </p:spTree>
    <p:extLst>
      <p:ext uri="{BB962C8B-B14F-4D97-AF65-F5344CB8AC3E}">
        <p14:creationId xmlns:p14="http://schemas.microsoft.com/office/powerpoint/2010/main" val="132443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Memoria a breve termine</a:t>
            </a:r>
            <a:br>
              <a:rPr lang="it-IT" dirty="0" smtClean="0"/>
            </a:br>
            <a:r>
              <a:rPr lang="it-IT" dirty="0" smtClean="0"/>
              <a:t>Memoria di lavoro</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25</a:t>
            </a:fld>
            <a:endParaRPr lang="it-IT"/>
          </a:p>
        </p:txBody>
      </p:sp>
      <p:pic>
        <p:nvPicPr>
          <p:cNvPr id="1026" name="Picture 2" descr="Risultati immagini per postazione di lavoro con post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5479636" cy="273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3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26</a:t>
            </a:fld>
            <a:endParaRPr lang="it-IT"/>
          </a:p>
        </p:txBody>
      </p:sp>
      <p:sp>
        <p:nvSpPr>
          <p:cNvPr id="3" name="Titolo 2"/>
          <p:cNvSpPr>
            <a:spLocks noGrp="1"/>
          </p:cNvSpPr>
          <p:nvPr>
            <p:ph type="title"/>
          </p:nvPr>
        </p:nvSpPr>
        <p:spPr/>
        <p:txBody>
          <a:bodyPr/>
          <a:lstStyle/>
          <a:p>
            <a:r>
              <a:rPr lang="it-IT" sz="4400" dirty="0" smtClean="0"/>
              <a:t>Differenze tra </a:t>
            </a:r>
            <a:r>
              <a:rPr lang="it-IT" sz="4400" dirty="0" err="1" smtClean="0"/>
              <a:t>MdL</a:t>
            </a:r>
            <a:r>
              <a:rPr lang="it-IT" sz="4400" dirty="0" smtClean="0"/>
              <a:t> e MBT</a:t>
            </a:r>
            <a:endParaRPr lang="it-IT" sz="4400" dirty="0"/>
          </a:p>
        </p:txBody>
      </p:sp>
      <p:sp>
        <p:nvSpPr>
          <p:cNvPr id="4" name="Segnaposto contenuto 3"/>
          <p:cNvSpPr>
            <a:spLocks noGrp="1"/>
          </p:cNvSpPr>
          <p:nvPr>
            <p:ph sz="quarter" idx="13"/>
          </p:nvPr>
        </p:nvSpPr>
        <p:spPr/>
        <p:txBody>
          <a:bodyPr/>
          <a:lstStyle/>
          <a:p>
            <a:r>
              <a:rPr lang="it-IT" dirty="0">
                <a:latin typeface="Calibri"/>
                <a:ea typeface="Calibri"/>
                <a:cs typeface="Times New Roman"/>
              </a:rPr>
              <a:t>la memoria a breve termine consente il ricordo di una cosa appena udita e vista, mentre la memoria di lavoro concerne quelle capacità che consentono di eseguire un compito dall’inizio alla </a:t>
            </a:r>
            <a:r>
              <a:rPr lang="it-IT" dirty="0" smtClean="0">
                <a:latin typeface="Calibri"/>
                <a:ea typeface="Calibri"/>
                <a:cs typeface="Times New Roman"/>
              </a:rPr>
              <a:t>fine</a:t>
            </a:r>
            <a:endParaRPr lang="it-IT" dirty="0"/>
          </a:p>
        </p:txBody>
      </p:sp>
      <p:pic>
        <p:nvPicPr>
          <p:cNvPr id="3074" name="Picture 2" descr="Risultato immagine per structured teaching for 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88840"/>
            <a:ext cx="3024336" cy="40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0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27</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311334935"/>
              </p:ext>
            </p:extLst>
          </p:nvPr>
        </p:nvGraphicFramePr>
        <p:xfrm>
          <a:off x="683568" y="260649"/>
          <a:ext cx="7560839" cy="6120678"/>
        </p:xfrm>
        <a:graphic>
          <a:graphicData uri="http://schemas.openxmlformats.org/drawingml/2006/table">
            <a:tbl>
              <a:tblPr firstRow="1" firstCol="1" bandRow="1"/>
              <a:tblGrid>
                <a:gridCol w="5904656"/>
                <a:gridCol w="1656183"/>
              </a:tblGrid>
              <a:tr h="787308">
                <a:tc gridSpan="2">
                  <a:txBody>
                    <a:bodyPr/>
                    <a:lstStyle/>
                    <a:p>
                      <a:pPr algn="ctr">
                        <a:lnSpc>
                          <a:spcPct val="115000"/>
                        </a:lnSpc>
                        <a:spcAft>
                          <a:spcPts val="0"/>
                        </a:spcAft>
                      </a:pPr>
                      <a:r>
                        <a:rPr lang="it-IT" sz="1400" b="1" dirty="0">
                          <a:effectLst/>
                          <a:latin typeface="Calibri"/>
                          <a:ea typeface="Calibri"/>
                          <a:cs typeface="Times New Roman"/>
                        </a:rPr>
                        <a:t> </a:t>
                      </a:r>
                      <a:endParaRPr lang="it-IT" sz="1400" dirty="0">
                        <a:effectLst/>
                        <a:latin typeface="Calibri"/>
                        <a:ea typeface="Calibri"/>
                        <a:cs typeface="Times New Roman"/>
                      </a:endParaRPr>
                    </a:p>
                    <a:p>
                      <a:pPr algn="ctr">
                        <a:lnSpc>
                          <a:spcPct val="115000"/>
                        </a:lnSpc>
                        <a:spcAft>
                          <a:spcPts val="0"/>
                        </a:spcAft>
                      </a:pPr>
                      <a:r>
                        <a:rPr lang="it-IT" sz="1400" b="1" dirty="0">
                          <a:effectLst/>
                          <a:latin typeface="Calibri"/>
                          <a:ea typeface="Calibri"/>
                          <a:cs typeface="Times New Roman"/>
                        </a:rPr>
                        <a:t>Esempi di memoria di lavoro</a:t>
                      </a:r>
                      <a:endParaRPr lang="it-IT" sz="1400" dirty="0">
                        <a:effectLst/>
                        <a:latin typeface="Calibri"/>
                        <a:ea typeface="Calibri"/>
                        <a:cs typeface="Times New Roman"/>
                      </a:endParaRPr>
                    </a:p>
                    <a:p>
                      <a:pPr algn="ctr">
                        <a:lnSpc>
                          <a:spcPct val="115000"/>
                        </a:lnSpc>
                        <a:spcAft>
                          <a:spcPts val="0"/>
                        </a:spcAft>
                      </a:pPr>
                      <a:r>
                        <a:rPr lang="it-IT" sz="1400" b="1" dirty="0">
                          <a:effectLst/>
                          <a:latin typeface="Calibri"/>
                          <a:ea typeface="Calibri"/>
                          <a:cs typeface="Times New Roman"/>
                        </a:rPr>
                        <a:t> </a:t>
                      </a:r>
                      <a:endParaRPr lang="it-IT" sz="1400" dirty="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761910">
                <a:tc>
                  <a:txBody>
                    <a:bodyPr/>
                    <a:lstStyle/>
                    <a:p>
                      <a:pPr algn="just">
                        <a:lnSpc>
                          <a:spcPct val="115000"/>
                        </a:lnSpc>
                        <a:spcAft>
                          <a:spcPts val="0"/>
                        </a:spcAft>
                      </a:pPr>
                      <a:r>
                        <a:rPr lang="it-IT" sz="1400" dirty="0">
                          <a:effectLst/>
                          <a:latin typeface="Calibri"/>
                          <a:ea typeface="Calibri"/>
                          <a:cs typeface="Times New Roman"/>
                        </a:rPr>
                        <a:t>Se gli si assegna un compito formato tra 3 </a:t>
                      </a:r>
                      <a:r>
                        <a:rPr lang="it-IT" sz="1400" dirty="0" err="1">
                          <a:effectLst/>
                          <a:latin typeface="Calibri"/>
                          <a:ea typeface="Calibri"/>
                          <a:cs typeface="Times New Roman"/>
                        </a:rPr>
                        <a:t>step</a:t>
                      </a:r>
                      <a:r>
                        <a:rPr lang="it-IT" sz="1400" dirty="0">
                          <a:effectLst/>
                          <a:latin typeface="Calibri"/>
                          <a:ea typeface="Calibri"/>
                          <a:cs typeface="Times New Roman"/>
                        </a:rPr>
                        <a:t> (apri la cartella, prendi il quaderno blu, metti il quaderno blu sul tavolo), esegue il primo passaggio e si blocca</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10">
                <a:tc>
                  <a:txBody>
                    <a:bodyPr/>
                    <a:lstStyle/>
                    <a:p>
                      <a:pPr algn="just">
                        <a:lnSpc>
                          <a:spcPct val="115000"/>
                        </a:lnSpc>
                        <a:spcAft>
                          <a:spcPts val="0"/>
                        </a:spcAft>
                      </a:pPr>
                      <a:r>
                        <a:rPr lang="it-IT" sz="1400" dirty="0">
                          <a:effectLst/>
                          <a:latin typeface="Calibri"/>
                          <a:ea typeface="Calibri"/>
                          <a:cs typeface="Times New Roman"/>
                        </a:rPr>
                        <a:t>Se gli si assegna un compito formato tra 3 </a:t>
                      </a:r>
                      <a:r>
                        <a:rPr lang="it-IT" sz="1400" dirty="0" err="1">
                          <a:effectLst/>
                          <a:latin typeface="Calibri"/>
                          <a:ea typeface="Calibri"/>
                          <a:cs typeface="Times New Roman"/>
                        </a:rPr>
                        <a:t>step</a:t>
                      </a:r>
                      <a:r>
                        <a:rPr lang="it-IT" sz="1400" dirty="0">
                          <a:effectLst/>
                          <a:latin typeface="Calibri"/>
                          <a:ea typeface="Calibri"/>
                          <a:cs typeface="Times New Roman"/>
                        </a:rPr>
                        <a:t> (apri la cartella, prendi il quaderno blu, metti il quaderno blu sul tavolo), esegue il primo passaggio e si blocca</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10">
                <a:tc>
                  <a:txBody>
                    <a:bodyPr/>
                    <a:lstStyle/>
                    <a:p>
                      <a:pPr algn="just">
                        <a:lnSpc>
                          <a:spcPct val="115000"/>
                        </a:lnSpc>
                        <a:spcAft>
                          <a:spcPts val="0"/>
                        </a:spcAft>
                      </a:pPr>
                      <a:r>
                        <a:rPr lang="it-IT" sz="1400" dirty="0">
                          <a:effectLst/>
                          <a:latin typeface="Calibri"/>
                          <a:ea typeface="Calibri"/>
                          <a:cs typeface="Times New Roman"/>
                        </a:rPr>
                        <a:t>Non ricorda le sequenze che compongono una performance (prende i calzini dal cassetto ma non li infila)</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10">
                <a:tc>
                  <a:txBody>
                    <a:bodyPr/>
                    <a:lstStyle/>
                    <a:p>
                      <a:pPr algn="just">
                        <a:lnSpc>
                          <a:spcPct val="115000"/>
                        </a:lnSpc>
                        <a:spcAft>
                          <a:spcPts val="0"/>
                        </a:spcAft>
                      </a:pPr>
                      <a:r>
                        <a:rPr lang="it-IT" sz="1400" dirty="0">
                          <a:effectLst/>
                          <a:latin typeface="Calibri"/>
                          <a:ea typeface="Calibri"/>
                          <a:cs typeface="Times New Roman"/>
                        </a:rPr>
                        <a:t>Non ricorda l’ordine delle sequenze che compongono una performance (infila i calzini sopra le scarpe)</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10">
                <a:tc>
                  <a:txBody>
                    <a:bodyPr/>
                    <a:lstStyle/>
                    <a:p>
                      <a:pPr algn="just">
                        <a:lnSpc>
                          <a:spcPct val="115000"/>
                        </a:lnSpc>
                        <a:spcAft>
                          <a:spcPts val="0"/>
                        </a:spcAft>
                      </a:pPr>
                      <a:r>
                        <a:rPr lang="it-IT" sz="1400" dirty="0">
                          <a:effectLst/>
                          <a:latin typeface="Calibri"/>
                          <a:ea typeface="Calibri"/>
                          <a:cs typeface="Times New Roman"/>
                        </a:rPr>
                        <a:t>Se viene interrotto mentre esegue un compito non è in grado di riprenderlo dopo l’interruzione (interruzione di 1 secondo, 2 secondi, …)</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10">
                <a:tc>
                  <a:txBody>
                    <a:bodyPr/>
                    <a:lstStyle/>
                    <a:p>
                      <a:pPr algn="just">
                        <a:lnSpc>
                          <a:spcPct val="115000"/>
                        </a:lnSpc>
                        <a:spcAft>
                          <a:spcPts val="0"/>
                        </a:spcAft>
                      </a:pPr>
                      <a:r>
                        <a:rPr lang="it-IT" sz="1400" dirty="0">
                          <a:effectLst/>
                          <a:latin typeface="Calibri"/>
                          <a:ea typeface="Calibri"/>
                          <a:cs typeface="Times New Roman"/>
                        </a:rPr>
                        <a:t>Non riesce ad eseguire movimenti in sequenza in vista di un fine (ad esempio prendere la palla, correre sotto canestro e tirare)</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970">
                <a:tc>
                  <a:txBody>
                    <a:bodyPr/>
                    <a:lstStyle/>
                    <a:p>
                      <a:pPr algn="just">
                        <a:lnSpc>
                          <a:spcPct val="115000"/>
                        </a:lnSpc>
                        <a:spcAft>
                          <a:spcPts val="0"/>
                        </a:spcAft>
                      </a:pPr>
                      <a:r>
                        <a:rPr lang="it-IT" sz="1400" dirty="0">
                          <a:effectLst/>
                          <a:latin typeface="Calibri"/>
                          <a:ea typeface="Calibri"/>
                          <a:cs typeface="Times New Roman"/>
                        </a:rPr>
                        <a:t>Non impara le regole di un gioco anche semplice</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a:effectLst/>
                          <a:latin typeface="Calibri"/>
                          <a:ea typeface="Calibri"/>
                          <a:cs typeface="Times New Roman"/>
                        </a:rPr>
                        <a:t> </a:t>
                      </a:r>
                      <a:endParaRPr lang="it-IT" sz="90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940">
                <a:tc>
                  <a:txBody>
                    <a:bodyPr/>
                    <a:lstStyle/>
                    <a:p>
                      <a:pPr algn="just">
                        <a:lnSpc>
                          <a:spcPct val="115000"/>
                        </a:lnSpc>
                        <a:spcAft>
                          <a:spcPts val="0"/>
                        </a:spcAft>
                      </a:pPr>
                      <a:r>
                        <a:rPr lang="it-IT" sz="1400" dirty="0">
                          <a:effectLst/>
                          <a:latin typeface="Calibri"/>
                          <a:ea typeface="Calibri"/>
                          <a:cs typeface="Times New Roman"/>
                        </a:rPr>
                        <a:t>Inizia bene un esercizio ma poi si perde proseguendo l’esecuzione</a:t>
                      </a: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000" dirty="0">
                          <a:effectLst/>
                          <a:latin typeface="Calibri"/>
                          <a:ea typeface="Calibri"/>
                          <a:cs typeface="Times New Roman"/>
                        </a:rPr>
                        <a:t> </a:t>
                      </a:r>
                      <a:endParaRPr lang="it-IT" sz="900" dirty="0">
                        <a:effectLst/>
                        <a:latin typeface="Calibri"/>
                        <a:ea typeface="Calibri"/>
                        <a:cs typeface="Times New Roman"/>
                      </a:endParaRPr>
                    </a:p>
                  </a:txBody>
                  <a:tcPr marL="54589" marR="54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100263" y="2074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44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28</a:t>
            </a:fld>
            <a:endParaRPr lang="it-IT"/>
          </a:p>
        </p:txBody>
      </p:sp>
      <p:pic>
        <p:nvPicPr>
          <p:cNvPr id="10242" name="Picture 2" descr="Risultato immagine per structured teaching for 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850085"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8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29</a:t>
            </a:fld>
            <a:endParaRPr lang="it-IT"/>
          </a:p>
        </p:txBody>
      </p:sp>
      <p:pic>
        <p:nvPicPr>
          <p:cNvPr id="11266" name="Picture 2" descr="Risultato immagine per structured teaching for 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4968552" cy="569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1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Le funzioni esecutive e di controllo</a:t>
            </a:r>
            <a:endParaRPr lang="it-IT" dirty="0"/>
          </a:p>
        </p:txBody>
      </p:sp>
      <p:sp>
        <p:nvSpPr>
          <p:cNvPr id="5" name="Segnaposto testo 4"/>
          <p:cNvSpPr>
            <a:spLocks noGrp="1"/>
          </p:cNvSpPr>
          <p:nvPr>
            <p:ph type="body" idx="1"/>
          </p:nvPr>
        </p:nvSpPr>
        <p:spPr/>
        <p:txBody>
          <a:bodyPr>
            <a:noAutofit/>
          </a:bodyPr>
          <a:lstStyle/>
          <a:p>
            <a:r>
              <a:rPr lang="it-IT" sz="3200" dirty="0" smtClean="0"/>
              <a:t>Cosa sono, come si sviluppano e come si possono supportare negli alunni con autismo</a:t>
            </a:r>
            <a:endParaRPr lang="it-IT" sz="3200" dirty="0"/>
          </a:p>
        </p:txBody>
      </p:sp>
      <p:sp>
        <p:nvSpPr>
          <p:cNvPr id="6" name="Segnaposto numero diapositiva 5"/>
          <p:cNvSpPr>
            <a:spLocks noGrp="1"/>
          </p:cNvSpPr>
          <p:nvPr>
            <p:ph type="sldNum" sz="quarter" idx="12"/>
          </p:nvPr>
        </p:nvSpPr>
        <p:spPr/>
        <p:txBody>
          <a:bodyPr/>
          <a:lstStyle/>
          <a:p>
            <a:fld id="{8EFF1D6B-0928-42E2-BEA9-DB90BCC269E4}" type="slidenum">
              <a:rPr lang="it-IT" smtClean="0"/>
              <a:t>3</a:t>
            </a:fld>
            <a:endParaRPr lang="it-IT"/>
          </a:p>
        </p:txBody>
      </p:sp>
    </p:spTree>
    <p:extLst>
      <p:ext uri="{BB962C8B-B14F-4D97-AF65-F5344CB8AC3E}">
        <p14:creationId xmlns:p14="http://schemas.microsoft.com/office/powerpoint/2010/main" val="372841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Giochi di memoria</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30</a:t>
            </a:fld>
            <a:endParaRPr lang="it-IT"/>
          </a:p>
        </p:txBody>
      </p:sp>
      <p:pic>
        <p:nvPicPr>
          <p:cNvPr id="12290" name="Picture 2" descr="ﬂ Memory test 1&#10;I@{'e'&lt;((0l&#10;&#10;‘-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5184576" cy="389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0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31</a:t>
            </a:fld>
            <a:endParaRPr lang="it-IT"/>
          </a:p>
        </p:txBody>
      </p:sp>
      <p:sp>
        <p:nvSpPr>
          <p:cNvPr id="5" name="Titolo 4"/>
          <p:cNvSpPr>
            <a:spLocks noGrp="1"/>
          </p:cNvSpPr>
          <p:nvPr>
            <p:ph type="title"/>
          </p:nvPr>
        </p:nvSpPr>
        <p:spPr/>
        <p:txBody>
          <a:bodyPr/>
          <a:lstStyle/>
          <a:p>
            <a:r>
              <a:rPr lang="it-IT" dirty="0" smtClean="0"/>
              <a:t>Memoria procedurale</a:t>
            </a:r>
            <a:endParaRPr lang="it-IT" dirty="0"/>
          </a:p>
        </p:txBody>
      </p:sp>
      <p:sp>
        <p:nvSpPr>
          <p:cNvPr id="6" name="Segnaposto contenuto 5"/>
          <p:cNvSpPr>
            <a:spLocks noGrp="1"/>
          </p:cNvSpPr>
          <p:nvPr>
            <p:ph sz="quarter" idx="13"/>
          </p:nvPr>
        </p:nvSpPr>
        <p:spPr/>
        <p:txBody>
          <a:bodyPr>
            <a:normAutofit fontScale="92500" lnSpcReduction="10000"/>
          </a:bodyPr>
          <a:lstStyle/>
          <a:p>
            <a:pPr marL="0" indent="0">
              <a:buNone/>
            </a:pPr>
            <a:r>
              <a:rPr lang="it-IT" b="1" dirty="0"/>
              <a:t>La memoria procedurale riguarda:</a:t>
            </a:r>
            <a:endParaRPr lang="it-IT" dirty="0"/>
          </a:p>
          <a:p>
            <a:pPr marL="0" indent="0">
              <a:buNone/>
            </a:pPr>
            <a:endParaRPr lang="it-IT" dirty="0"/>
          </a:p>
          <a:p>
            <a:pPr lvl="0"/>
            <a:r>
              <a:rPr lang="it-IT" dirty="0"/>
              <a:t>Gli </a:t>
            </a:r>
            <a:r>
              <a:rPr lang="it-IT" dirty="0" err="1"/>
              <a:t>step</a:t>
            </a:r>
            <a:r>
              <a:rPr lang="it-IT" dirty="0"/>
              <a:t> che consentono di realizzare un compito</a:t>
            </a:r>
          </a:p>
          <a:p>
            <a:pPr lvl="0"/>
            <a:r>
              <a:rPr lang="it-IT" dirty="0"/>
              <a:t>Il corretto ordine in cui vanno eseguiti gli </a:t>
            </a:r>
            <a:r>
              <a:rPr lang="it-IT" dirty="0" err="1"/>
              <a:t>step</a:t>
            </a:r>
            <a:endParaRPr lang="it-IT" dirty="0"/>
          </a:p>
          <a:p>
            <a:pPr lvl="0"/>
            <a:r>
              <a:rPr lang="it-IT" dirty="0"/>
              <a:t>Il tempo “giusto” per ogni </a:t>
            </a:r>
            <a:r>
              <a:rPr lang="it-IT" dirty="0" err="1"/>
              <a:t>step</a:t>
            </a:r>
            <a:endParaRPr lang="it-IT" dirty="0"/>
          </a:p>
          <a:p>
            <a:pPr lvl="0"/>
            <a:r>
              <a:rPr lang="it-IT" dirty="0"/>
              <a:t>Il tempo “giusto” complessivo</a:t>
            </a:r>
          </a:p>
          <a:p>
            <a:endParaRPr lang="it-IT" dirty="0"/>
          </a:p>
        </p:txBody>
      </p:sp>
      <p:pic>
        <p:nvPicPr>
          <p:cNvPr id="16386" name="Picture 2" descr="Risultato immagine per structured teaching for autism working sequ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88840"/>
            <a:ext cx="329086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1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32</a:t>
            </a:fld>
            <a:endParaRPr lang="it-IT"/>
          </a:p>
        </p:txBody>
      </p:sp>
      <p:pic>
        <p:nvPicPr>
          <p:cNvPr id="3" name="Immagine 2" descr="Risultati immagini per structured teaching for autism"/>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912768" cy="4608512"/>
          </a:xfrm>
          <a:prstGeom prst="rect">
            <a:avLst/>
          </a:prstGeom>
          <a:noFill/>
          <a:ln>
            <a:noFill/>
          </a:ln>
        </p:spPr>
      </p:pic>
      <p:sp>
        <p:nvSpPr>
          <p:cNvPr id="4" name="CasellaDiTesto 3"/>
          <p:cNvSpPr txBox="1"/>
          <p:nvPr/>
        </p:nvSpPr>
        <p:spPr>
          <a:xfrm>
            <a:off x="1475656" y="548680"/>
            <a:ext cx="6192688" cy="369332"/>
          </a:xfrm>
          <a:prstGeom prst="rect">
            <a:avLst/>
          </a:prstGeom>
          <a:noFill/>
        </p:spPr>
        <p:txBody>
          <a:bodyPr wrap="square" rtlCol="0">
            <a:spAutoFit/>
          </a:bodyPr>
          <a:lstStyle/>
          <a:p>
            <a:r>
              <a:rPr lang="it-IT" dirty="0" smtClean="0"/>
              <a:t>Organizzazione della postazione di lavoro e delle attività</a:t>
            </a:r>
            <a:endParaRPr lang="it-IT" dirty="0"/>
          </a:p>
        </p:txBody>
      </p:sp>
    </p:spTree>
    <p:extLst>
      <p:ext uri="{BB962C8B-B14F-4D97-AF65-F5344CB8AC3E}">
        <p14:creationId xmlns:p14="http://schemas.microsoft.com/office/powerpoint/2010/main" val="225310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33</a:t>
            </a:fld>
            <a:endParaRPr lang="it-IT"/>
          </a:p>
        </p:txBody>
      </p:sp>
      <p:sp>
        <p:nvSpPr>
          <p:cNvPr id="3" name="CasellaDiTesto 2"/>
          <p:cNvSpPr txBox="1"/>
          <p:nvPr/>
        </p:nvSpPr>
        <p:spPr>
          <a:xfrm>
            <a:off x="487680" y="620688"/>
            <a:ext cx="2140104" cy="923330"/>
          </a:xfrm>
          <a:prstGeom prst="rect">
            <a:avLst/>
          </a:prstGeom>
          <a:noFill/>
        </p:spPr>
        <p:txBody>
          <a:bodyPr wrap="square" rtlCol="0">
            <a:spAutoFit/>
          </a:bodyPr>
          <a:lstStyle/>
          <a:p>
            <a:r>
              <a:rPr lang="it-IT" dirty="0" smtClean="0"/>
              <a:t>PROCEDURE DI CONTROLLO: LE CHECK LIST</a:t>
            </a:r>
            <a:endParaRPr lang="it-IT" dirty="0"/>
          </a:p>
        </p:txBody>
      </p:sp>
      <p:pic>
        <p:nvPicPr>
          <p:cNvPr id="4" name="Immagine 3" descr="Personal Hygiene Checklists"/>
          <p:cNvPicPr/>
          <p:nvPr/>
        </p:nvPicPr>
        <p:blipFill>
          <a:blip r:embed="rId2">
            <a:extLst>
              <a:ext uri="{28A0092B-C50C-407E-A947-70E740481C1C}">
                <a14:useLocalDpi xmlns:a14="http://schemas.microsoft.com/office/drawing/2010/main" val="0"/>
              </a:ext>
            </a:extLst>
          </a:blip>
          <a:srcRect/>
          <a:stretch>
            <a:fillRect/>
          </a:stretch>
        </p:blipFill>
        <p:spPr bwMode="auto">
          <a:xfrm>
            <a:off x="3348925" y="228600"/>
            <a:ext cx="4852035" cy="6400800"/>
          </a:xfrm>
          <a:prstGeom prst="rect">
            <a:avLst/>
          </a:prstGeom>
          <a:noFill/>
          <a:ln>
            <a:noFill/>
          </a:ln>
        </p:spPr>
      </p:pic>
    </p:spTree>
    <p:extLst>
      <p:ext uri="{BB962C8B-B14F-4D97-AF65-F5344CB8AC3E}">
        <p14:creationId xmlns:p14="http://schemas.microsoft.com/office/powerpoint/2010/main" val="102912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AUTOREGOLAZIONE EMOTIVA </a:t>
            </a:r>
            <a:endParaRPr lang="it-IT" dirty="0"/>
          </a:p>
        </p:txBody>
      </p:sp>
      <p:sp>
        <p:nvSpPr>
          <p:cNvPr id="4" name="Segnaposto testo 3"/>
          <p:cNvSpPr>
            <a:spLocks noGrp="1"/>
          </p:cNvSpPr>
          <p:nvPr>
            <p:ph type="body" idx="1"/>
          </p:nvPr>
        </p:nvSpPr>
        <p:spPr/>
        <p:txBody>
          <a:bodyPr/>
          <a:lstStyle/>
          <a:p>
            <a:r>
              <a:rPr lang="it-IT" dirty="0" smtClean="0"/>
              <a:t>Assai carente oggi in tutti (adulti e bambini)</a:t>
            </a:r>
          </a:p>
          <a:p>
            <a:r>
              <a:rPr lang="it-IT" dirty="0" smtClean="0"/>
              <a:t>Fondamentale nella vita sociale, oltre che nell’apprendimento</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34</a:t>
            </a:fld>
            <a:endParaRPr lang="it-IT"/>
          </a:p>
        </p:txBody>
      </p:sp>
    </p:spTree>
    <p:extLst>
      <p:ext uri="{BB962C8B-B14F-4D97-AF65-F5344CB8AC3E}">
        <p14:creationId xmlns:p14="http://schemas.microsoft.com/office/powerpoint/2010/main" val="3531010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8EFF1D6B-0928-42E2-BEA9-DB90BCC269E4}" type="slidenum">
              <a:rPr lang="it-IT" smtClean="0"/>
              <a:t>35</a:t>
            </a:fld>
            <a:endParaRPr lang="it-IT"/>
          </a:p>
        </p:txBody>
      </p:sp>
      <p:sp>
        <p:nvSpPr>
          <p:cNvPr id="5" name="Rettangolo 4"/>
          <p:cNvSpPr/>
          <p:nvPr/>
        </p:nvSpPr>
        <p:spPr>
          <a:xfrm>
            <a:off x="1187624" y="692696"/>
            <a:ext cx="7272808" cy="4339650"/>
          </a:xfrm>
          <a:prstGeom prst="rect">
            <a:avLst/>
          </a:prstGeom>
        </p:spPr>
        <p:txBody>
          <a:bodyPr wrap="square">
            <a:spAutoFit/>
          </a:bodyPr>
          <a:lstStyle/>
          <a:p>
            <a:pPr algn="just">
              <a:lnSpc>
                <a:spcPct val="115000"/>
              </a:lnSpc>
              <a:spcAft>
                <a:spcPts val="0"/>
              </a:spcAft>
            </a:pPr>
            <a:r>
              <a:rPr lang="it-IT" sz="2400" dirty="0">
                <a:latin typeface="Calibri"/>
                <a:ea typeface="Calibri"/>
                <a:cs typeface="Times New Roman"/>
              </a:rPr>
              <a:t>A</a:t>
            </a:r>
            <a:r>
              <a:rPr lang="it-IT" sz="2400" dirty="0" smtClean="0">
                <a:latin typeface="Calibri"/>
                <a:ea typeface="Calibri"/>
                <a:cs typeface="Times New Roman"/>
              </a:rPr>
              <a:t>lcuni </a:t>
            </a:r>
            <a:r>
              <a:rPr lang="it-IT" sz="2400" dirty="0">
                <a:latin typeface="Calibri"/>
                <a:ea typeface="Calibri"/>
                <a:cs typeface="Times New Roman"/>
              </a:rPr>
              <a:t>aspetti che fanno parte, in linea generale, delle capacità di autoregolazione.</a:t>
            </a:r>
          </a:p>
          <a:p>
            <a:pPr algn="just">
              <a:lnSpc>
                <a:spcPct val="115000"/>
              </a:lnSpc>
              <a:spcAft>
                <a:spcPts val="0"/>
              </a:spcAft>
            </a:pPr>
            <a:r>
              <a:rPr lang="it-IT" sz="2400" dirty="0">
                <a:latin typeface="Calibri"/>
                <a:ea typeface="Calibri"/>
                <a:cs typeface="Times New Roman"/>
              </a:rPr>
              <a:t> </a:t>
            </a:r>
          </a:p>
          <a:p>
            <a:pPr marL="342900" lvl="0" indent="-342900" algn="just">
              <a:lnSpc>
                <a:spcPct val="115000"/>
              </a:lnSpc>
              <a:spcAft>
                <a:spcPts val="0"/>
              </a:spcAft>
              <a:buFont typeface="+mj-lt"/>
              <a:buAutoNum type="arabicParenR"/>
            </a:pPr>
            <a:r>
              <a:rPr lang="it-IT" sz="2400" b="1" dirty="0">
                <a:latin typeface="Calibri"/>
                <a:ea typeface="Calibri"/>
                <a:cs typeface="Times New Roman"/>
              </a:rPr>
              <a:t>Consapevolezza e comunicazione delle proprie emozioni</a:t>
            </a:r>
            <a:endParaRPr lang="it-IT" sz="2400" dirty="0">
              <a:latin typeface="Calibri"/>
              <a:ea typeface="Calibri"/>
              <a:cs typeface="Times New Roman"/>
            </a:endParaRPr>
          </a:p>
          <a:p>
            <a:pPr marL="342900" lvl="0" indent="-342900" algn="just">
              <a:lnSpc>
                <a:spcPct val="115000"/>
              </a:lnSpc>
              <a:spcAft>
                <a:spcPts val="0"/>
              </a:spcAft>
              <a:buFont typeface="+mj-lt"/>
              <a:buAutoNum type="arabicParenR"/>
            </a:pPr>
            <a:r>
              <a:rPr lang="it-IT" sz="2400" b="1" dirty="0">
                <a:latin typeface="Calibri"/>
                <a:ea typeface="Calibri"/>
                <a:cs typeface="Times New Roman"/>
              </a:rPr>
              <a:t>Attività di scarico della tensione</a:t>
            </a:r>
            <a:endParaRPr lang="it-IT" sz="2400" dirty="0">
              <a:latin typeface="Calibri"/>
              <a:ea typeface="Calibri"/>
              <a:cs typeface="Times New Roman"/>
            </a:endParaRPr>
          </a:p>
          <a:p>
            <a:pPr marL="342900" lvl="0" indent="-342900" algn="just">
              <a:lnSpc>
                <a:spcPct val="115000"/>
              </a:lnSpc>
              <a:spcAft>
                <a:spcPts val="0"/>
              </a:spcAft>
              <a:buFont typeface="+mj-lt"/>
              <a:buAutoNum type="arabicParenR"/>
            </a:pPr>
            <a:r>
              <a:rPr lang="it-IT" sz="2400" b="1" dirty="0">
                <a:latin typeface="Calibri"/>
                <a:ea typeface="Calibri"/>
                <a:cs typeface="Times New Roman"/>
              </a:rPr>
              <a:t>Comprensione degli stati emotivi degli altri</a:t>
            </a:r>
            <a:endParaRPr lang="it-IT" sz="2400" dirty="0">
              <a:latin typeface="Calibri"/>
              <a:ea typeface="Calibri"/>
              <a:cs typeface="Times New Roman"/>
            </a:endParaRPr>
          </a:p>
          <a:p>
            <a:pPr marL="342900" lvl="0" indent="-342900" algn="just">
              <a:lnSpc>
                <a:spcPct val="115000"/>
              </a:lnSpc>
              <a:spcAft>
                <a:spcPts val="0"/>
              </a:spcAft>
              <a:buFont typeface="+mj-lt"/>
              <a:buAutoNum type="arabicParenR"/>
            </a:pPr>
            <a:r>
              <a:rPr lang="it-IT" sz="2400" b="1" dirty="0">
                <a:latin typeface="Calibri"/>
                <a:ea typeface="Calibri"/>
                <a:cs typeface="Times New Roman"/>
              </a:rPr>
              <a:t>Regole di comportamento in diversi contesti sociali</a:t>
            </a:r>
            <a:endParaRPr lang="it-IT" sz="2400" dirty="0">
              <a:latin typeface="Calibri"/>
              <a:ea typeface="Calibri"/>
              <a:cs typeface="Times New Roman"/>
            </a:endParaRPr>
          </a:p>
          <a:p>
            <a:pPr marL="342900" lvl="0" indent="-342900" algn="just">
              <a:lnSpc>
                <a:spcPct val="115000"/>
              </a:lnSpc>
              <a:spcAft>
                <a:spcPts val="0"/>
              </a:spcAft>
              <a:buFont typeface="+mj-lt"/>
              <a:buAutoNum type="arabicParenR"/>
            </a:pPr>
            <a:r>
              <a:rPr lang="it-IT" sz="2400" b="1" dirty="0">
                <a:latin typeface="Calibri"/>
                <a:ea typeface="Calibri"/>
                <a:cs typeface="Times New Roman"/>
              </a:rPr>
              <a:t>Comportamenti </a:t>
            </a:r>
            <a:r>
              <a:rPr lang="it-IT" sz="2400" b="1" dirty="0" smtClean="0">
                <a:latin typeface="Calibri"/>
                <a:ea typeface="Calibri"/>
                <a:cs typeface="Times New Roman"/>
              </a:rPr>
              <a:t>alternativi</a:t>
            </a:r>
            <a:endParaRPr lang="it-IT" sz="2400" dirty="0" smtClean="0">
              <a:latin typeface="Calibri"/>
              <a:ea typeface="Calibri"/>
              <a:cs typeface="Times New Roman"/>
            </a:endParaRPr>
          </a:p>
          <a:p>
            <a:pPr marL="342900" lvl="0" indent="-342900" algn="just">
              <a:lnSpc>
                <a:spcPct val="115000"/>
              </a:lnSpc>
              <a:spcAft>
                <a:spcPts val="0"/>
              </a:spcAft>
              <a:buFont typeface="+mj-lt"/>
              <a:buAutoNum type="arabicParenR"/>
            </a:pPr>
            <a:r>
              <a:rPr lang="it-IT" sz="2400" b="1" dirty="0" smtClean="0">
                <a:latin typeface="Calibri"/>
                <a:ea typeface="Calibri"/>
                <a:cs typeface="Times New Roman"/>
              </a:rPr>
              <a:t>Capacità </a:t>
            </a:r>
            <a:r>
              <a:rPr lang="it-IT" sz="2400" b="1" dirty="0">
                <a:latin typeface="Calibri"/>
                <a:ea typeface="Calibri"/>
                <a:cs typeface="Times New Roman"/>
              </a:rPr>
              <a:t>di attendere</a:t>
            </a:r>
            <a:endParaRPr lang="it-IT" sz="2400" dirty="0"/>
          </a:p>
        </p:txBody>
      </p:sp>
    </p:spTree>
    <p:extLst>
      <p:ext uri="{BB962C8B-B14F-4D97-AF65-F5344CB8AC3E}">
        <p14:creationId xmlns:p14="http://schemas.microsoft.com/office/powerpoint/2010/main" val="2501228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36</a:t>
            </a:fld>
            <a:endParaRPr lang="it-IT"/>
          </a:p>
        </p:txBody>
      </p:sp>
      <p:pic>
        <p:nvPicPr>
          <p:cNvPr id="3" name="Immagine 2" descr="Teaching children anger management skills helps them learn self control and emotion regulation skills.  Some children have a low frustration tolerance level and benefit from learning coping skills to help them better manage their anger.  This anger management activity bundle teaches children about the causes, triggers, and consequences of anger.  It also provides role play scenarios to get children to practice using anger management skills they've learned."/>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5760640" cy="5976664"/>
          </a:xfrm>
          <a:prstGeom prst="rect">
            <a:avLst/>
          </a:prstGeom>
          <a:noFill/>
          <a:ln>
            <a:noFill/>
          </a:ln>
        </p:spPr>
      </p:pic>
    </p:spTree>
    <p:extLst>
      <p:ext uri="{BB962C8B-B14F-4D97-AF65-F5344CB8AC3E}">
        <p14:creationId xmlns:p14="http://schemas.microsoft.com/office/powerpoint/2010/main" val="66302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37</a:t>
            </a:fld>
            <a:endParaRPr lang="it-IT"/>
          </a:p>
        </p:txBody>
      </p:sp>
      <p:pic>
        <p:nvPicPr>
          <p:cNvPr id="3" name="Immagine 2" descr="Self Regulation Chart"/>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79" cy="5832647"/>
          </a:xfrm>
          <a:prstGeom prst="rect">
            <a:avLst/>
          </a:prstGeom>
          <a:noFill/>
          <a:ln>
            <a:noFill/>
          </a:ln>
        </p:spPr>
      </p:pic>
    </p:spTree>
    <p:extLst>
      <p:ext uri="{BB962C8B-B14F-4D97-AF65-F5344CB8AC3E}">
        <p14:creationId xmlns:p14="http://schemas.microsoft.com/office/powerpoint/2010/main" val="381756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38</a:t>
            </a:fld>
            <a:endParaRPr lang="it-IT"/>
          </a:p>
        </p:txBody>
      </p:sp>
      <p:pic>
        <p:nvPicPr>
          <p:cNvPr id="3" name="Immagine 2" descr="Great idea to calm a student"/>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8891"/>
            <a:ext cx="2880320" cy="4464496"/>
          </a:xfrm>
          <a:prstGeom prst="rect">
            <a:avLst/>
          </a:prstGeom>
          <a:noFill/>
          <a:ln>
            <a:noFill/>
          </a:ln>
        </p:spPr>
      </p:pic>
      <p:pic>
        <p:nvPicPr>
          <p:cNvPr id="5" name="Immagine 4" descr="https://3.bp.blogspot.com/-gRdqC9kxvtw/UXSvUk9WFNI/AAAAAAAAAJ8/lwBOHKLlqHE/s320/IMG_3338.JPG"/>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81139"/>
            <a:ext cx="4464496" cy="3052117"/>
          </a:xfrm>
          <a:prstGeom prst="rect">
            <a:avLst/>
          </a:prstGeom>
          <a:noFill/>
          <a:ln>
            <a:noFill/>
          </a:ln>
        </p:spPr>
      </p:pic>
    </p:spTree>
    <p:extLst>
      <p:ext uri="{BB962C8B-B14F-4D97-AF65-F5344CB8AC3E}">
        <p14:creationId xmlns:p14="http://schemas.microsoft.com/office/powerpoint/2010/main" val="211099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39</a:t>
            </a:fld>
            <a:endParaRPr lang="it-IT"/>
          </a:p>
        </p:txBody>
      </p:sp>
      <p:pic>
        <p:nvPicPr>
          <p:cNvPr id="3" name="Immagine 2" descr="Social Story for Going to the Dentist"/>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4752528" cy="5472607"/>
          </a:xfrm>
          <a:prstGeom prst="rect">
            <a:avLst/>
          </a:prstGeom>
          <a:noFill/>
          <a:ln>
            <a:noFill/>
          </a:ln>
        </p:spPr>
      </p:pic>
    </p:spTree>
    <p:extLst>
      <p:ext uri="{BB962C8B-B14F-4D97-AF65-F5344CB8AC3E}">
        <p14:creationId xmlns:p14="http://schemas.microsoft.com/office/powerpoint/2010/main" val="38871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4</a:t>
            </a:fld>
            <a:endParaRPr lang="it-IT"/>
          </a:p>
        </p:txBody>
      </p:sp>
      <p:pic>
        <p:nvPicPr>
          <p:cNvPr id="3" name="Immagine 2" descr="http://www.incredibilia.it/wp-content/uploads/2014/10/gatti-furfanti-002.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272807" cy="3672408"/>
          </a:xfrm>
          <a:prstGeom prst="rect">
            <a:avLst/>
          </a:prstGeom>
          <a:noFill/>
          <a:ln>
            <a:noFill/>
          </a:ln>
        </p:spPr>
      </p:pic>
      <p:sp>
        <p:nvSpPr>
          <p:cNvPr id="4" name="CasellaDiTesto 3"/>
          <p:cNvSpPr txBox="1"/>
          <p:nvPr/>
        </p:nvSpPr>
        <p:spPr>
          <a:xfrm>
            <a:off x="971600" y="260648"/>
            <a:ext cx="7344816" cy="1200329"/>
          </a:xfrm>
          <a:prstGeom prst="rect">
            <a:avLst/>
          </a:prstGeom>
          <a:noFill/>
        </p:spPr>
        <p:txBody>
          <a:bodyPr wrap="square" rtlCol="0">
            <a:spAutoFit/>
          </a:bodyPr>
          <a:lstStyle/>
          <a:p>
            <a:r>
              <a:rPr lang="it-IT" sz="3600" dirty="0" smtClean="0">
                <a:latin typeface="Brush Script MT" panose="03060802040406070304" pitchFamily="66" charset="0"/>
              </a:rPr>
              <a:t>Io resisto a tutto, tranne alle tentazioni. </a:t>
            </a:r>
            <a:endParaRPr lang="it-IT" sz="3600" dirty="0" smtClean="0">
              <a:latin typeface="Brush Script MT" panose="03060802040406070304" pitchFamily="66" charset="0"/>
            </a:endParaRPr>
          </a:p>
          <a:p>
            <a:r>
              <a:rPr lang="it-IT" sz="3600" dirty="0" smtClean="0">
                <a:latin typeface="Brush Script MT" panose="03060802040406070304" pitchFamily="66" charset="0"/>
              </a:rPr>
              <a:t>O</a:t>
            </a:r>
            <a:r>
              <a:rPr lang="it-IT" sz="3600" dirty="0" smtClean="0">
                <a:latin typeface="Brush Script MT" panose="03060802040406070304" pitchFamily="66" charset="0"/>
              </a:rPr>
              <a:t>. Wilde</a:t>
            </a:r>
            <a:endParaRPr lang="it-IT" sz="3600" dirty="0">
              <a:latin typeface="Brush Script MT" panose="03060802040406070304" pitchFamily="66" charset="0"/>
            </a:endParaRPr>
          </a:p>
        </p:txBody>
      </p:sp>
    </p:spTree>
    <p:extLst>
      <p:ext uri="{BB962C8B-B14F-4D97-AF65-F5344CB8AC3E}">
        <p14:creationId xmlns:p14="http://schemas.microsoft.com/office/powerpoint/2010/main" val="3331801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40</a:t>
            </a:fld>
            <a:endParaRPr lang="it-IT"/>
          </a:p>
        </p:txBody>
      </p:sp>
      <p:pic>
        <p:nvPicPr>
          <p:cNvPr id="3" name="Immagine 2" descr="&quot;When People Don't Respond&quot; Visual Social Story"/>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4968552" cy="5400600"/>
          </a:xfrm>
          <a:prstGeom prst="rect">
            <a:avLst/>
          </a:prstGeom>
          <a:noFill/>
          <a:ln>
            <a:noFill/>
          </a:ln>
        </p:spPr>
      </p:pic>
    </p:spTree>
    <p:extLst>
      <p:ext uri="{BB962C8B-B14F-4D97-AF65-F5344CB8AC3E}">
        <p14:creationId xmlns:p14="http://schemas.microsoft.com/office/powerpoint/2010/main" val="1753554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41</a:t>
            </a:fld>
            <a:endParaRPr lang="it-IT"/>
          </a:p>
        </p:txBody>
      </p:sp>
      <p:pic>
        <p:nvPicPr>
          <p:cNvPr id="3" name="Immagine 2" descr="Risultati immagini per autism rules how to go to the store"/>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5904656" cy="5976664"/>
          </a:xfrm>
          <a:prstGeom prst="rect">
            <a:avLst/>
          </a:prstGeom>
          <a:noFill/>
          <a:ln>
            <a:noFill/>
          </a:ln>
        </p:spPr>
      </p:pic>
    </p:spTree>
    <p:extLst>
      <p:ext uri="{BB962C8B-B14F-4D97-AF65-F5344CB8AC3E}">
        <p14:creationId xmlns:p14="http://schemas.microsoft.com/office/powerpoint/2010/main" val="3148716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Pianificare l’azione in vista del risultato</a:t>
            </a:r>
            <a:endParaRPr lang="it-IT" dirty="0"/>
          </a:p>
        </p:txBody>
      </p:sp>
      <p:sp>
        <p:nvSpPr>
          <p:cNvPr id="4" name="Segnaposto testo 3"/>
          <p:cNvSpPr>
            <a:spLocks noGrp="1"/>
          </p:cNvSpPr>
          <p:nvPr>
            <p:ph type="body" idx="1"/>
          </p:nvPr>
        </p:nvSpPr>
        <p:spPr/>
        <p:txBody>
          <a:bodyPr/>
          <a:lstStyle/>
          <a:p>
            <a:r>
              <a:rPr lang="it-IT" dirty="0" smtClean="0"/>
              <a:t>Strategie alternative</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42</a:t>
            </a:fld>
            <a:endParaRPr lang="it-IT"/>
          </a:p>
        </p:txBody>
      </p:sp>
    </p:spTree>
    <p:extLst>
      <p:ext uri="{BB962C8B-B14F-4D97-AF65-F5344CB8AC3E}">
        <p14:creationId xmlns:p14="http://schemas.microsoft.com/office/powerpoint/2010/main" val="136019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8EFF1D6B-0928-42E2-BEA9-DB90BCC269E4}" type="slidenum">
              <a:rPr lang="it-IT" smtClean="0"/>
              <a:t>43</a:t>
            </a:fld>
            <a:endParaRPr lang="it-IT"/>
          </a:p>
        </p:txBody>
      </p:sp>
      <p:pic>
        <p:nvPicPr>
          <p:cNvPr id="5" name="Immagine 4" descr="gatti-furfanti-0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92696"/>
            <a:ext cx="5760640" cy="5688632"/>
          </a:xfrm>
          <a:prstGeom prst="rect">
            <a:avLst/>
          </a:prstGeom>
          <a:noFill/>
          <a:ln>
            <a:noFill/>
          </a:ln>
        </p:spPr>
      </p:pic>
    </p:spTree>
    <p:extLst>
      <p:ext uri="{BB962C8B-B14F-4D97-AF65-F5344CB8AC3E}">
        <p14:creationId xmlns:p14="http://schemas.microsoft.com/office/powerpoint/2010/main" val="2195654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44</a:t>
            </a:fld>
            <a:endParaRPr lang="it-IT"/>
          </a:p>
        </p:txBody>
      </p:sp>
      <p:pic>
        <p:nvPicPr>
          <p:cNvPr id="3" name="Immagine 2" descr="How to teach autistic children"/>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4909715" cy="5688632"/>
          </a:xfrm>
          <a:prstGeom prst="rect">
            <a:avLst/>
          </a:prstGeom>
          <a:noFill/>
          <a:ln>
            <a:noFill/>
          </a:ln>
        </p:spPr>
      </p:pic>
    </p:spTree>
    <p:extLst>
      <p:ext uri="{BB962C8B-B14F-4D97-AF65-F5344CB8AC3E}">
        <p14:creationId xmlns:p14="http://schemas.microsoft.com/office/powerpoint/2010/main" val="203983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8EFF1D6B-0928-42E2-BEA9-DB90BCC269E4}" type="slidenum">
              <a:rPr lang="it-IT" smtClean="0"/>
              <a:t>45</a:t>
            </a:fld>
            <a:endParaRPr lang="it-IT"/>
          </a:p>
        </p:txBody>
      </p:sp>
      <p:pic>
        <p:nvPicPr>
          <p:cNvPr id="3" name="Immagine 2" descr="30 Funny Dog Pictures"/>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4176464" cy="5400600"/>
          </a:xfrm>
          <a:prstGeom prst="rect">
            <a:avLst/>
          </a:prstGeom>
          <a:noFill/>
          <a:ln>
            <a:noFill/>
          </a:ln>
        </p:spPr>
      </p:pic>
      <p:sp>
        <p:nvSpPr>
          <p:cNvPr id="4" name="CasellaDiTesto 3"/>
          <p:cNvSpPr txBox="1"/>
          <p:nvPr/>
        </p:nvSpPr>
        <p:spPr>
          <a:xfrm>
            <a:off x="5652120" y="1196752"/>
            <a:ext cx="2592288" cy="923330"/>
          </a:xfrm>
          <a:prstGeom prst="rect">
            <a:avLst/>
          </a:prstGeom>
          <a:noFill/>
        </p:spPr>
        <p:txBody>
          <a:bodyPr wrap="square" rtlCol="0">
            <a:spAutoFit/>
          </a:bodyPr>
          <a:lstStyle/>
          <a:p>
            <a:r>
              <a:rPr lang="it-IT" dirty="0" smtClean="0"/>
              <a:t>Per ora mi fermo qui.</a:t>
            </a:r>
          </a:p>
          <a:p>
            <a:r>
              <a:rPr lang="it-IT" dirty="0" smtClean="0"/>
              <a:t>Grazie per l’attenzione.</a:t>
            </a:r>
          </a:p>
          <a:p>
            <a:r>
              <a:rPr lang="it-IT" dirty="0" smtClean="0"/>
              <a:t>Buon lavoro</a:t>
            </a:r>
            <a:endParaRPr lang="it-IT" dirty="0"/>
          </a:p>
        </p:txBody>
      </p:sp>
      <p:sp>
        <p:nvSpPr>
          <p:cNvPr id="5" name="CasellaDiTesto 4"/>
          <p:cNvSpPr txBox="1"/>
          <p:nvPr/>
        </p:nvSpPr>
        <p:spPr>
          <a:xfrm>
            <a:off x="6084168" y="4005064"/>
            <a:ext cx="2520280" cy="646331"/>
          </a:xfrm>
          <a:prstGeom prst="rect">
            <a:avLst/>
          </a:prstGeom>
          <a:noFill/>
        </p:spPr>
        <p:txBody>
          <a:bodyPr wrap="square" rtlCol="0">
            <a:spAutoFit/>
          </a:bodyPr>
          <a:lstStyle/>
          <a:p>
            <a:r>
              <a:rPr lang="it-IT" sz="3600" dirty="0" smtClean="0">
                <a:latin typeface="Brush Script MT" panose="03060802040406070304" pitchFamily="66" charset="0"/>
              </a:rPr>
              <a:t>Graziella Roda</a:t>
            </a:r>
            <a:endParaRPr lang="it-IT" sz="3600" dirty="0">
              <a:latin typeface="Brush Script MT" panose="03060802040406070304" pitchFamily="66" charset="0"/>
            </a:endParaRPr>
          </a:p>
        </p:txBody>
      </p:sp>
    </p:spTree>
    <p:extLst>
      <p:ext uri="{BB962C8B-B14F-4D97-AF65-F5344CB8AC3E}">
        <p14:creationId xmlns:p14="http://schemas.microsoft.com/office/powerpoint/2010/main" val="289136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BISOGNA SAPERE PRIMA</a:t>
            </a:r>
            <a:endParaRPr lang="it-IT" dirty="0"/>
          </a:p>
        </p:txBody>
      </p:sp>
      <p:sp>
        <p:nvSpPr>
          <p:cNvPr id="3" name="Segnaposto testo 2"/>
          <p:cNvSpPr>
            <a:spLocks noGrp="1"/>
          </p:cNvSpPr>
          <p:nvPr>
            <p:ph type="body" idx="1"/>
          </p:nvPr>
        </p:nvSpPr>
        <p:spPr/>
        <p:txBody>
          <a:bodyPr/>
          <a:lstStyle/>
          <a:p>
            <a:r>
              <a:rPr lang="it-IT" dirty="0" smtClean="0"/>
              <a:t>I PRINCIPI E GLI ESEMPI COLLEGATI ALLA STRUTTURAZIONE DELL’INSEGNAMENTO/APPRENDIMENTO VANNO CONOSCIUTI A MONTE DI QUESTO LAVORO</a:t>
            </a:r>
            <a:endParaRPr lang="it-IT" dirty="0"/>
          </a:p>
        </p:txBody>
      </p:sp>
      <p:sp>
        <p:nvSpPr>
          <p:cNvPr id="4" name="Segnaposto numero diapositiva 3"/>
          <p:cNvSpPr>
            <a:spLocks noGrp="1"/>
          </p:cNvSpPr>
          <p:nvPr>
            <p:ph type="sldNum" sz="quarter" idx="12"/>
          </p:nvPr>
        </p:nvSpPr>
        <p:spPr/>
        <p:txBody>
          <a:bodyPr/>
          <a:lstStyle/>
          <a:p>
            <a:fld id="{8EFF1D6B-0928-42E2-BEA9-DB90BCC269E4}" type="slidenum">
              <a:rPr lang="it-IT" smtClean="0"/>
              <a:t>5</a:t>
            </a:fld>
            <a:endParaRPr lang="it-IT"/>
          </a:p>
        </p:txBody>
      </p:sp>
    </p:spTree>
    <p:extLst>
      <p:ext uri="{BB962C8B-B14F-4D97-AF65-F5344CB8AC3E}">
        <p14:creationId xmlns:p14="http://schemas.microsoft.com/office/powerpoint/2010/main" val="96247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8EFF1D6B-0928-42E2-BEA9-DB90BCC269E4}" type="slidenum">
              <a:rPr lang="it-IT" smtClean="0"/>
              <a:t>6</a:t>
            </a:fld>
            <a:endParaRPr lang="it-IT"/>
          </a:p>
        </p:txBody>
      </p:sp>
      <p:graphicFrame>
        <p:nvGraphicFramePr>
          <p:cNvPr id="5" name="Tabella 4"/>
          <p:cNvGraphicFramePr>
            <a:graphicFrameLocks noGrp="1"/>
          </p:cNvGraphicFramePr>
          <p:nvPr>
            <p:extLst>
              <p:ext uri="{D42A27DB-BD31-4B8C-83A1-F6EECF244321}">
                <p14:modId xmlns:p14="http://schemas.microsoft.com/office/powerpoint/2010/main" val="4206691935"/>
              </p:ext>
            </p:extLst>
          </p:nvPr>
        </p:nvGraphicFramePr>
        <p:xfrm>
          <a:off x="683566" y="764701"/>
          <a:ext cx="7560841" cy="5229176"/>
        </p:xfrm>
        <a:graphic>
          <a:graphicData uri="http://schemas.openxmlformats.org/drawingml/2006/table">
            <a:tbl>
              <a:tblPr firstRow="1" firstCol="1" bandRow="1"/>
              <a:tblGrid>
                <a:gridCol w="1512944"/>
                <a:gridCol w="2640478"/>
                <a:gridCol w="3407419"/>
              </a:tblGrid>
              <a:tr h="1460734">
                <a:tc>
                  <a:txBody>
                    <a:bodyPr/>
                    <a:lstStyle/>
                    <a:p>
                      <a:pPr>
                        <a:lnSpc>
                          <a:spcPct val="115000"/>
                        </a:lnSpc>
                        <a:spcAft>
                          <a:spcPts val="0"/>
                        </a:spcAft>
                      </a:pPr>
                      <a:r>
                        <a:rPr lang="it-IT" sz="1800">
                          <a:effectLst/>
                          <a:latin typeface="Calibri"/>
                          <a:ea typeface="Calibri"/>
                          <a:cs typeface="Times New Roman"/>
                        </a:rPr>
                        <a:t> </a:t>
                      </a:r>
                    </a:p>
                    <a:p>
                      <a:pPr>
                        <a:lnSpc>
                          <a:spcPct val="115000"/>
                        </a:lnSpc>
                        <a:spcAft>
                          <a:spcPts val="0"/>
                        </a:spcAft>
                      </a:pPr>
                      <a:r>
                        <a:rPr lang="it-IT" sz="1800">
                          <a:effectLst/>
                          <a:latin typeface="Calibri"/>
                          <a:ea typeface="Calibri"/>
                          <a:cs typeface="Times New Roman"/>
                        </a:rPr>
                        <a:t>nota prot.431 del 16 gennaio 2014</a:t>
                      </a:r>
                    </a:p>
                    <a:p>
                      <a:pPr>
                        <a:lnSpc>
                          <a:spcPct val="115000"/>
                        </a:lnSpc>
                        <a:spcAft>
                          <a:spcPts val="0"/>
                        </a:spcAft>
                      </a:pPr>
                      <a:r>
                        <a:rPr lang="it-IT"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800" b="1">
                          <a:effectLst/>
                          <a:latin typeface="Calibri"/>
                          <a:ea typeface="Calibri"/>
                          <a:cs typeface="Times New Roman"/>
                        </a:rPr>
                        <a:t>Nota sull’insegnamento strutturato</a:t>
                      </a:r>
                      <a:endParaRPr lang="it-IT" sz="1800">
                        <a:effectLst/>
                        <a:latin typeface="Calibri"/>
                        <a:ea typeface="Calibri"/>
                        <a:cs typeface="Times New Roman"/>
                      </a:endParaRPr>
                    </a:p>
                    <a:p>
                      <a:pPr algn="ctr">
                        <a:lnSpc>
                          <a:spcPct val="115000"/>
                        </a:lnSpc>
                        <a:spcAft>
                          <a:spcPts val="0"/>
                        </a:spcAft>
                      </a:pPr>
                      <a:r>
                        <a:rPr lang="it-IT" sz="1800" b="1">
                          <a:effectLst/>
                          <a:latin typeface="Calibri"/>
                          <a:ea typeface="Calibri"/>
                          <a:cs typeface="Times New Roman"/>
                        </a:rPr>
                        <a:t> </a:t>
                      </a:r>
                      <a:endParaRPr lang="it-IT"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u="sng">
                          <a:solidFill>
                            <a:srgbClr val="0000FF"/>
                          </a:solidFill>
                          <a:effectLst/>
                          <a:latin typeface="Calibri"/>
                          <a:ea typeface="Calibri"/>
                          <a:cs typeface="Times New Roman"/>
                          <a:hlinkClick r:id="rId2"/>
                        </a:rPr>
                        <a:t>http://ww2.istruzioneer.it/2014/01/16/materiali-per-la-formazione-dei-docenti-in-tema-di-autismo-nota-sullinsegnamento-strutturato</a:t>
                      </a:r>
                      <a:endParaRPr lang="it-IT"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918">
                <a:tc gridSpan="2">
                  <a:txBody>
                    <a:bodyPr/>
                    <a:lstStyle/>
                    <a:p>
                      <a:pPr>
                        <a:lnSpc>
                          <a:spcPct val="115000"/>
                        </a:lnSpc>
                        <a:spcAft>
                          <a:spcPts val="0"/>
                        </a:spcAft>
                      </a:pPr>
                      <a:r>
                        <a:rPr lang="it-IT" sz="1800">
                          <a:effectLst/>
                          <a:latin typeface="Calibri"/>
                          <a:ea typeface="Calibri"/>
                          <a:cs typeface="Times New Roman"/>
                        </a:rPr>
                        <a:t> </a:t>
                      </a:r>
                    </a:p>
                    <a:p>
                      <a:pPr>
                        <a:lnSpc>
                          <a:spcPct val="115000"/>
                        </a:lnSpc>
                        <a:spcAft>
                          <a:spcPts val="0"/>
                        </a:spcAft>
                      </a:pPr>
                      <a:r>
                        <a:rPr lang="it-IT" sz="1800">
                          <a:effectLst/>
                          <a:latin typeface="Calibri"/>
                          <a:ea typeface="Calibri"/>
                          <a:cs typeface="Times New Roman"/>
                        </a:rPr>
                        <a:t>Slide delle lezioni su “Insegnamento strutturato per alunni con disabilità intellettiva nelle scuole dell’infanzia” 2016</a:t>
                      </a:r>
                    </a:p>
                    <a:p>
                      <a:pPr>
                        <a:lnSpc>
                          <a:spcPct val="115000"/>
                        </a:lnSpc>
                        <a:spcAft>
                          <a:spcPts val="0"/>
                        </a:spcAft>
                      </a:pPr>
                      <a:r>
                        <a:rPr lang="it-IT"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0"/>
                        </a:spcAft>
                      </a:pPr>
                      <a:r>
                        <a:rPr lang="it-IT" sz="1800" u="sng">
                          <a:solidFill>
                            <a:srgbClr val="0000FF"/>
                          </a:solidFill>
                          <a:effectLst/>
                          <a:latin typeface="Calibri"/>
                          <a:ea typeface="Calibri"/>
                          <a:cs typeface="Times New Roman"/>
                          <a:hlinkClick r:id="rId3"/>
                        </a:rPr>
                        <a:t>http://istruzioneer.it/2016/10/13/lezioni-sullinsegnamento-strutturato-per-alunni-con-disabilita-intellettiva-nella-scuola-dellinfanzia/</a:t>
                      </a:r>
                      <a:r>
                        <a:rPr lang="it-IT"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918">
                <a:tc gridSpan="2">
                  <a:txBody>
                    <a:bodyPr/>
                    <a:lstStyle/>
                    <a:p>
                      <a:pPr>
                        <a:lnSpc>
                          <a:spcPct val="115000"/>
                        </a:lnSpc>
                        <a:spcAft>
                          <a:spcPts val="0"/>
                        </a:spcAft>
                      </a:pPr>
                      <a:r>
                        <a:rPr lang="it-IT" sz="1800">
                          <a:effectLst/>
                          <a:latin typeface="Calibri"/>
                          <a:ea typeface="Calibri"/>
                          <a:cs typeface="Times New Roman"/>
                        </a:rPr>
                        <a:t> </a:t>
                      </a:r>
                    </a:p>
                    <a:p>
                      <a:pPr>
                        <a:lnSpc>
                          <a:spcPct val="115000"/>
                        </a:lnSpc>
                        <a:spcAft>
                          <a:spcPts val="0"/>
                        </a:spcAft>
                      </a:pPr>
                      <a:r>
                        <a:rPr lang="it-IT" sz="1800">
                          <a:effectLst/>
                          <a:latin typeface="Calibri"/>
                          <a:ea typeface="Calibri"/>
                          <a:cs typeface="Times New Roman"/>
                        </a:rPr>
                        <a:t>Lezioni sull’insegnamento strutturato per alunni con disabilità intellettiva e/o con disturbi dello spettro autistico 2015</a:t>
                      </a:r>
                    </a:p>
                    <a:p>
                      <a:pPr>
                        <a:lnSpc>
                          <a:spcPct val="115000"/>
                        </a:lnSpc>
                        <a:spcAft>
                          <a:spcPts val="0"/>
                        </a:spcAft>
                      </a:pPr>
                      <a:r>
                        <a:rPr lang="it-IT"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0"/>
                        </a:spcAft>
                      </a:pPr>
                      <a:r>
                        <a:rPr lang="it-IT" sz="1800" u="sng" dirty="0">
                          <a:solidFill>
                            <a:srgbClr val="0000FF"/>
                          </a:solidFill>
                          <a:effectLst/>
                          <a:latin typeface="Calibri"/>
                          <a:ea typeface="Calibri"/>
                          <a:cs typeface="Times New Roman"/>
                          <a:hlinkClick r:id="rId4"/>
                        </a:rPr>
                        <a:t>http://istruzioneer.it/2015/10/12/lezioni-magistrali-sullinsegnamento-strutturato-per-alunni-con-disabilita-intellettiva-pubblicazione-slide/</a:t>
                      </a:r>
                      <a:r>
                        <a:rPr lang="it-IT"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848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3200" b="1" dirty="0" smtClean="0"/>
              <a:t>Perché occorre strutturare l’insegnamento?</a:t>
            </a:r>
            <a:endParaRPr lang="it-IT" sz="3200" b="1" dirty="0"/>
          </a:p>
        </p:txBody>
      </p:sp>
      <p:sp>
        <p:nvSpPr>
          <p:cNvPr id="5" name="Segnaposto testo 4"/>
          <p:cNvSpPr>
            <a:spLocks noGrp="1"/>
          </p:cNvSpPr>
          <p:nvPr>
            <p:ph type="body" idx="1"/>
          </p:nvPr>
        </p:nvSpPr>
        <p:spPr/>
        <p:txBody>
          <a:bodyPr/>
          <a:lstStyle/>
          <a:p>
            <a:r>
              <a:rPr lang="it-IT" dirty="0" smtClean="0"/>
              <a:t>Capire perché certe soluzioni servono, quando servono, a chi servono.</a:t>
            </a:r>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7</a:t>
            </a:fld>
            <a:endParaRPr lang="it-IT"/>
          </a:p>
        </p:txBody>
      </p:sp>
    </p:spTree>
    <p:extLst>
      <p:ext uri="{BB962C8B-B14F-4D97-AF65-F5344CB8AC3E}">
        <p14:creationId xmlns:p14="http://schemas.microsoft.com/office/powerpoint/2010/main" val="288628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8EFF1D6B-0928-42E2-BEA9-DB90BCC269E4}" type="slidenum">
              <a:rPr lang="it-IT" smtClean="0"/>
              <a:t>8</a:t>
            </a:fld>
            <a:endParaRPr lang="it-IT"/>
          </a:p>
        </p:txBody>
      </p:sp>
      <p:pic>
        <p:nvPicPr>
          <p:cNvPr id="2050" name="Picture 2" descr="Risultato immagine per structured teaching for 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6768752" cy="507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p:txBody>
          <a:bodyPr>
            <a:normAutofit lnSpcReduction="10000"/>
          </a:bodyPr>
          <a:lstStyle/>
          <a:p>
            <a:r>
              <a:rPr lang="it-IT" dirty="0" smtClean="0"/>
              <a:t>Focalizzazione dell’attenzione (pulizia del campo percettivo, selezione dello stimolo)</a:t>
            </a:r>
          </a:p>
          <a:p>
            <a:r>
              <a:rPr lang="it-IT" dirty="0" smtClean="0"/>
              <a:t>Supporto alla memoria di lavoro (organizzazione in sequenze successive, supportate da struttura visiva sul loro svolgimento)</a:t>
            </a:r>
          </a:p>
          <a:p>
            <a:r>
              <a:rPr lang="it-IT" dirty="0" smtClean="0"/>
              <a:t>Chiara individuazione del lavoro (quando inizia, come si svolge, quando finisce)</a:t>
            </a:r>
          </a:p>
          <a:p>
            <a:r>
              <a:rPr lang="it-IT" dirty="0" smtClean="0"/>
              <a:t>Quale </a:t>
            </a:r>
            <a:r>
              <a:rPr lang="it-IT" dirty="0" err="1" smtClean="0"/>
              <a:t>step</a:t>
            </a:r>
            <a:r>
              <a:rPr lang="it-IT" dirty="0" smtClean="0"/>
              <a:t> viene prima e quale dopo</a:t>
            </a:r>
          </a:p>
          <a:p>
            <a:r>
              <a:rPr lang="it-IT" dirty="0" smtClean="0"/>
              <a:t>Lavoro autocorrettivo (il compito mi guida a farlo nel modo giusto)</a:t>
            </a:r>
          </a:p>
          <a:p>
            <a:endParaRPr lang="it-IT" dirty="0" smtClean="0"/>
          </a:p>
          <a:p>
            <a:endParaRPr lang="it-IT" dirty="0"/>
          </a:p>
        </p:txBody>
      </p:sp>
      <p:sp>
        <p:nvSpPr>
          <p:cNvPr id="2" name="Segnaposto numero diapositiva 1"/>
          <p:cNvSpPr>
            <a:spLocks noGrp="1"/>
          </p:cNvSpPr>
          <p:nvPr>
            <p:ph type="sldNum" sz="quarter" idx="12"/>
          </p:nvPr>
        </p:nvSpPr>
        <p:spPr/>
        <p:txBody>
          <a:bodyPr/>
          <a:lstStyle/>
          <a:p>
            <a:fld id="{8EFF1D6B-0928-42E2-BEA9-DB90BCC269E4}" type="slidenum">
              <a:rPr lang="it-IT" smtClean="0"/>
              <a:t>9</a:t>
            </a:fld>
            <a:endParaRPr lang="it-IT"/>
          </a:p>
        </p:txBody>
      </p:sp>
    </p:spTree>
    <p:extLst>
      <p:ext uri="{BB962C8B-B14F-4D97-AF65-F5344CB8AC3E}">
        <p14:creationId xmlns:p14="http://schemas.microsoft.com/office/powerpoint/2010/main" val="38002403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pertina">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pertin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309</TotalTime>
  <Words>1330</Words>
  <Application>Microsoft Office PowerPoint</Application>
  <PresentationFormat>Presentazione su schermo (4:3)</PresentationFormat>
  <Paragraphs>224</Paragraphs>
  <Slides>45</Slides>
  <Notes>0</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Copertina</vt:lpstr>
      <vt:lpstr>Autismo, educazione a scuola e nel tempo libero</vt:lpstr>
      <vt:lpstr>Sviluppo delle funzioni esecutive e di controllo</vt:lpstr>
      <vt:lpstr>Le funzioni esecutive e di controllo</vt:lpstr>
      <vt:lpstr>Presentazione standard di PowerPoint</vt:lpstr>
      <vt:lpstr>COSA BISOGNA SAPERE PRIMA</vt:lpstr>
      <vt:lpstr>Presentazione standard di PowerPoint</vt:lpstr>
      <vt:lpstr>Perché occorre strutturare l’insegnamento?</vt:lpstr>
      <vt:lpstr>Presentazione standard di PowerPoint</vt:lpstr>
      <vt:lpstr>Presentazione standard di PowerPoint</vt:lpstr>
      <vt:lpstr>Presentazione standard di PowerPoint</vt:lpstr>
      <vt:lpstr>Un po’ di indicazioni teoriche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esempio di scheda di osservazione</vt:lpstr>
      <vt:lpstr>Presentazione standard di PowerPoint</vt:lpstr>
      <vt:lpstr>Presentazione standard di PowerPoint</vt:lpstr>
      <vt:lpstr>Presentazione standard di PowerPoint</vt:lpstr>
      <vt:lpstr>Memoria a breve termine Memoria di lavoro</vt:lpstr>
      <vt:lpstr>Differenze tra MdL e MBT</vt:lpstr>
      <vt:lpstr>Presentazione standard di PowerPoint</vt:lpstr>
      <vt:lpstr>Presentazione standard di PowerPoint</vt:lpstr>
      <vt:lpstr>Presentazione standard di PowerPoint</vt:lpstr>
      <vt:lpstr>Giochi di memoria</vt:lpstr>
      <vt:lpstr>Memoria procedurale</vt:lpstr>
      <vt:lpstr>Presentazione standard di PowerPoint</vt:lpstr>
      <vt:lpstr>Presentazione standard di PowerPoint</vt:lpstr>
      <vt:lpstr>AUTOREGOLAZIONE EMOTIVA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Pianificare l’azione in vista del risultato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Administrator</cp:lastModifiedBy>
  <cp:revision>56</cp:revision>
  <dcterms:created xsi:type="dcterms:W3CDTF">2018-03-12T13:18:52Z</dcterms:created>
  <dcterms:modified xsi:type="dcterms:W3CDTF">2018-05-15T07:32:49Z</dcterms:modified>
</cp:coreProperties>
</file>